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1" r:id="rId1"/>
  </p:sldMasterIdLst>
  <p:notesMasterIdLst>
    <p:notesMasterId r:id="rId54"/>
  </p:notesMasterIdLst>
  <p:handoutMasterIdLst>
    <p:handoutMasterId r:id="rId55"/>
  </p:handoutMasterIdLst>
  <p:sldIdLst>
    <p:sldId id="262" r:id="rId2"/>
    <p:sldId id="281" r:id="rId3"/>
    <p:sldId id="284" r:id="rId4"/>
    <p:sldId id="268" r:id="rId5"/>
    <p:sldId id="295" r:id="rId6"/>
    <p:sldId id="389" r:id="rId7"/>
    <p:sldId id="390" r:id="rId8"/>
    <p:sldId id="392" r:id="rId9"/>
    <p:sldId id="395" r:id="rId10"/>
    <p:sldId id="393" r:id="rId11"/>
    <p:sldId id="394" r:id="rId12"/>
    <p:sldId id="396" r:id="rId13"/>
    <p:sldId id="334" r:id="rId14"/>
    <p:sldId id="298" r:id="rId15"/>
    <p:sldId id="300" r:id="rId16"/>
    <p:sldId id="296" r:id="rId17"/>
    <p:sldId id="297" r:id="rId18"/>
    <p:sldId id="299" r:id="rId19"/>
    <p:sldId id="380" r:id="rId20"/>
    <p:sldId id="301" r:id="rId21"/>
    <p:sldId id="302" r:id="rId22"/>
    <p:sldId id="303" r:id="rId23"/>
    <p:sldId id="306" r:id="rId24"/>
    <p:sldId id="371" r:id="rId25"/>
    <p:sldId id="383" r:id="rId26"/>
    <p:sldId id="294" r:id="rId27"/>
    <p:sldId id="293" r:id="rId28"/>
    <p:sldId id="311" r:id="rId29"/>
    <p:sldId id="372" r:id="rId30"/>
    <p:sldId id="378" r:id="rId31"/>
    <p:sldId id="373" r:id="rId32"/>
    <p:sldId id="374" r:id="rId33"/>
    <p:sldId id="375" r:id="rId34"/>
    <p:sldId id="376" r:id="rId35"/>
    <p:sldId id="377" r:id="rId36"/>
    <p:sldId id="379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39" r:id="rId48"/>
    <p:sldId id="326" r:id="rId49"/>
    <p:sldId id="327" r:id="rId50"/>
    <p:sldId id="328" r:id="rId51"/>
    <p:sldId id="329" r:id="rId52"/>
    <p:sldId id="330" r:id="rId53"/>
  </p:sldIdLst>
  <p:sldSz cx="9144000" cy="6858000" type="screen4x3"/>
  <p:notesSz cx="6985000" cy="9271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2"/>
        </a:solidFill>
        <a:latin typeface="Bell MT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B35C"/>
    <a:srgbClr val="000099"/>
    <a:srgbClr val="33CC33"/>
    <a:srgbClr val="FF3300"/>
    <a:srgbClr val="99CCFF"/>
    <a:srgbClr val="00FFFF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1" autoAdjust="0"/>
    <p:restoredTop sz="96035" autoAdjust="0"/>
  </p:normalViewPr>
  <p:slideViewPr>
    <p:cSldViewPr showGuides="1">
      <p:cViewPr varScale="1">
        <p:scale>
          <a:sx n="154" d="100"/>
          <a:sy n="154" d="100"/>
        </p:scale>
        <p:origin x="2208" y="192"/>
      </p:cViewPr>
      <p:guideLst>
        <p:guide orient="horz" pos="369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4" Type="http://schemas.openxmlformats.org/officeDocument/2006/relationships/image" Target="../media/image69.wmf"/><Relationship Id="rId5" Type="http://schemas.openxmlformats.org/officeDocument/2006/relationships/image" Target="../media/image70.wmf"/><Relationship Id="rId6" Type="http://schemas.openxmlformats.org/officeDocument/2006/relationships/image" Target="../media/image71.wmf"/><Relationship Id="rId7" Type="http://schemas.openxmlformats.org/officeDocument/2006/relationships/image" Target="../media/image72.wmf"/><Relationship Id="rId8" Type="http://schemas.openxmlformats.org/officeDocument/2006/relationships/image" Target="../media/image73.wmf"/><Relationship Id="rId1" Type="http://schemas.openxmlformats.org/officeDocument/2006/relationships/image" Target="../media/image66.emf"/><Relationship Id="rId2" Type="http://schemas.openxmlformats.org/officeDocument/2006/relationships/image" Target="../media/image6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Relationship Id="rId2" Type="http://schemas.openxmlformats.org/officeDocument/2006/relationships/image" Target="../media/image7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wmf"/><Relationship Id="rId5" Type="http://schemas.openxmlformats.org/officeDocument/2006/relationships/image" Target="../media/image81.wmf"/><Relationship Id="rId1" Type="http://schemas.openxmlformats.org/officeDocument/2006/relationships/image" Target="../media/image77.emf"/><Relationship Id="rId2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wmf"/><Relationship Id="rId1" Type="http://schemas.openxmlformats.org/officeDocument/2006/relationships/image" Target="../media/image82.wmf"/><Relationship Id="rId2" Type="http://schemas.openxmlformats.org/officeDocument/2006/relationships/image" Target="../media/image8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wmf"/><Relationship Id="rId1" Type="http://schemas.openxmlformats.org/officeDocument/2006/relationships/image" Target="../media/image86.wmf"/><Relationship Id="rId2" Type="http://schemas.openxmlformats.org/officeDocument/2006/relationships/image" Target="../media/image8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4" Type="http://schemas.openxmlformats.org/officeDocument/2006/relationships/image" Target="../media/image93.wmf"/><Relationship Id="rId5" Type="http://schemas.openxmlformats.org/officeDocument/2006/relationships/image" Target="../media/image94.wmf"/><Relationship Id="rId1" Type="http://schemas.openxmlformats.org/officeDocument/2006/relationships/image" Target="../media/image90.wmf"/><Relationship Id="rId2" Type="http://schemas.openxmlformats.org/officeDocument/2006/relationships/image" Target="../media/image9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Relationship Id="rId2" Type="http://schemas.openxmlformats.org/officeDocument/2006/relationships/image" Target="../media/image98.wmf"/><Relationship Id="rId3" Type="http://schemas.openxmlformats.org/officeDocument/2006/relationships/image" Target="../media/image9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4" Type="http://schemas.openxmlformats.org/officeDocument/2006/relationships/image" Target="../media/image103.wmf"/><Relationship Id="rId5" Type="http://schemas.openxmlformats.org/officeDocument/2006/relationships/image" Target="../media/image104.wmf"/><Relationship Id="rId1" Type="http://schemas.openxmlformats.org/officeDocument/2006/relationships/image" Target="../media/image100.wmf"/><Relationship Id="rId2" Type="http://schemas.openxmlformats.org/officeDocument/2006/relationships/image" Target="../media/image10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Relationship Id="rId2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4" Type="http://schemas.openxmlformats.org/officeDocument/2006/relationships/image" Target="../media/image109.wmf"/><Relationship Id="rId5" Type="http://schemas.openxmlformats.org/officeDocument/2006/relationships/image" Target="../media/image110.wmf"/><Relationship Id="rId6" Type="http://schemas.openxmlformats.org/officeDocument/2006/relationships/image" Target="../media/image111.wmf"/><Relationship Id="rId1" Type="http://schemas.openxmlformats.org/officeDocument/2006/relationships/image" Target="../media/image106.emf"/><Relationship Id="rId2" Type="http://schemas.openxmlformats.org/officeDocument/2006/relationships/image" Target="../media/image10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Relationship Id="rId2" Type="http://schemas.openxmlformats.org/officeDocument/2006/relationships/image" Target="../media/image113.wmf"/><Relationship Id="rId3" Type="http://schemas.openxmlformats.org/officeDocument/2006/relationships/image" Target="../media/image114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4" Type="http://schemas.openxmlformats.org/officeDocument/2006/relationships/image" Target="../media/image121.wmf"/><Relationship Id="rId5" Type="http://schemas.openxmlformats.org/officeDocument/2006/relationships/image" Target="../media/image122.wmf"/><Relationship Id="rId6" Type="http://schemas.openxmlformats.org/officeDocument/2006/relationships/image" Target="../media/image123.wmf"/><Relationship Id="rId7" Type="http://schemas.openxmlformats.org/officeDocument/2006/relationships/image" Target="../media/image124.wmf"/><Relationship Id="rId1" Type="http://schemas.openxmlformats.org/officeDocument/2006/relationships/image" Target="../media/image118.emf"/><Relationship Id="rId2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4" Type="http://schemas.openxmlformats.org/officeDocument/2006/relationships/image" Target="../media/image128.wmf"/><Relationship Id="rId5" Type="http://schemas.openxmlformats.org/officeDocument/2006/relationships/image" Target="../media/image129.wmf"/><Relationship Id="rId6" Type="http://schemas.openxmlformats.org/officeDocument/2006/relationships/image" Target="../media/image130.wmf"/><Relationship Id="rId1" Type="http://schemas.openxmlformats.org/officeDocument/2006/relationships/image" Target="../media/image125.wmf"/><Relationship Id="rId2" Type="http://schemas.openxmlformats.org/officeDocument/2006/relationships/image" Target="../media/image12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4" Type="http://schemas.openxmlformats.org/officeDocument/2006/relationships/image" Target="../media/image134.wmf"/><Relationship Id="rId5" Type="http://schemas.openxmlformats.org/officeDocument/2006/relationships/image" Target="../media/image135.wmf"/><Relationship Id="rId6" Type="http://schemas.openxmlformats.org/officeDocument/2006/relationships/image" Target="../media/image136.wmf"/><Relationship Id="rId1" Type="http://schemas.openxmlformats.org/officeDocument/2006/relationships/image" Target="../media/image131.wmf"/><Relationship Id="rId2" Type="http://schemas.openxmlformats.org/officeDocument/2006/relationships/image" Target="../media/image132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4" Type="http://schemas.openxmlformats.org/officeDocument/2006/relationships/image" Target="../media/image140.wmf"/><Relationship Id="rId1" Type="http://schemas.openxmlformats.org/officeDocument/2006/relationships/image" Target="../media/image137.wmf"/><Relationship Id="rId2" Type="http://schemas.openxmlformats.org/officeDocument/2006/relationships/image" Target="../media/image1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image" Target="../media/image20.wmf"/><Relationship Id="rId8" Type="http://schemas.openxmlformats.org/officeDocument/2006/relationships/image" Target="../media/image21.wmf"/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4" Type="http://schemas.openxmlformats.org/officeDocument/2006/relationships/image" Target="../media/image144.wmf"/><Relationship Id="rId5" Type="http://schemas.openxmlformats.org/officeDocument/2006/relationships/image" Target="../media/image145.wmf"/><Relationship Id="rId6" Type="http://schemas.openxmlformats.org/officeDocument/2006/relationships/image" Target="../media/image146.wmf"/><Relationship Id="rId7" Type="http://schemas.openxmlformats.org/officeDocument/2006/relationships/image" Target="../media/image147.wmf"/><Relationship Id="rId1" Type="http://schemas.openxmlformats.org/officeDocument/2006/relationships/image" Target="../media/image141.wmf"/><Relationship Id="rId2" Type="http://schemas.openxmlformats.org/officeDocument/2006/relationships/image" Target="../media/image142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wmf"/><Relationship Id="rId4" Type="http://schemas.openxmlformats.org/officeDocument/2006/relationships/image" Target="../media/image152.wmf"/><Relationship Id="rId5" Type="http://schemas.openxmlformats.org/officeDocument/2006/relationships/image" Target="../media/image153.wmf"/><Relationship Id="rId1" Type="http://schemas.openxmlformats.org/officeDocument/2006/relationships/image" Target="../media/image149.wmf"/><Relationship Id="rId2" Type="http://schemas.openxmlformats.org/officeDocument/2006/relationships/image" Target="../media/image150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4" Type="http://schemas.openxmlformats.org/officeDocument/2006/relationships/image" Target="../media/image157.wmf"/><Relationship Id="rId5" Type="http://schemas.openxmlformats.org/officeDocument/2006/relationships/image" Target="../media/image158.wmf"/><Relationship Id="rId6" Type="http://schemas.openxmlformats.org/officeDocument/2006/relationships/image" Target="../media/image159.wmf"/><Relationship Id="rId7" Type="http://schemas.openxmlformats.org/officeDocument/2006/relationships/image" Target="../media/image160.wmf"/><Relationship Id="rId8" Type="http://schemas.openxmlformats.org/officeDocument/2006/relationships/image" Target="../media/image161.wmf"/><Relationship Id="rId1" Type="http://schemas.openxmlformats.org/officeDocument/2006/relationships/image" Target="../media/image154.wmf"/><Relationship Id="rId2" Type="http://schemas.openxmlformats.org/officeDocument/2006/relationships/image" Target="../media/image15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image" Target="../media/image28.wmf"/><Relationship Id="rId8" Type="http://schemas.openxmlformats.org/officeDocument/2006/relationships/image" Target="../media/image29.wmf"/><Relationship Id="rId9" Type="http://schemas.openxmlformats.org/officeDocument/2006/relationships/image" Target="../media/image30.wmf"/><Relationship Id="rId10" Type="http://schemas.openxmlformats.org/officeDocument/2006/relationships/image" Target="../media/image31.wmf"/><Relationship Id="rId11" Type="http://schemas.openxmlformats.org/officeDocument/2006/relationships/image" Target="../media/image32.wmf"/><Relationship Id="rId1" Type="http://schemas.openxmlformats.org/officeDocument/2006/relationships/image" Target="../media/image22.wmf"/><Relationship Id="rId2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wmf"/><Relationship Id="rId12" Type="http://schemas.openxmlformats.org/officeDocument/2006/relationships/image" Target="../media/image45.wmf"/><Relationship Id="rId1" Type="http://schemas.openxmlformats.org/officeDocument/2006/relationships/image" Target="../media/image34.wmf"/><Relationship Id="rId2" Type="http://schemas.openxmlformats.org/officeDocument/2006/relationships/image" Target="../media/image35.wmf"/><Relationship Id="rId3" Type="http://schemas.openxmlformats.org/officeDocument/2006/relationships/image" Target="../media/image36.wmf"/><Relationship Id="rId4" Type="http://schemas.openxmlformats.org/officeDocument/2006/relationships/image" Target="../media/image37.wmf"/><Relationship Id="rId5" Type="http://schemas.openxmlformats.org/officeDocument/2006/relationships/image" Target="../media/image38.wmf"/><Relationship Id="rId6" Type="http://schemas.openxmlformats.org/officeDocument/2006/relationships/image" Target="../media/image39.wmf"/><Relationship Id="rId7" Type="http://schemas.openxmlformats.org/officeDocument/2006/relationships/image" Target="../media/image40.wmf"/><Relationship Id="rId8" Type="http://schemas.openxmlformats.org/officeDocument/2006/relationships/image" Target="../media/image41.wmf"/><Relationship Id="rId9" Type="http://schemas.openxmlformats.org/officeDocument/2006/relationships/image" Target="../media/image42.wmf"/><Relationship Id="rId10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51.wmf"/><Relationship Id="rId5" Type="http://schemas.openxmlformats.org/officeDocument/2006/relationships/image" Target="../media/image52.wmf"/><Relationship Id="rId6" Type="http://schemas.openxmlformats.org/officeDocument/2006/relationships/image" Target="../media/image53.wmf"/><Relationship Id="rId7" Type="http://schemas.openxmlformats.org/officeDocument/2006/relationships/image" Target="../media/image54.emf"/><Relationship Id="rId8" Type="http://schemas.openxmlformats.org/officeDocument/2006/relationships/image" Target="../media/image55.wmf"/><Relationship Id="rId9" Type="http://schemas.openxmlformats.org/officeDocument/2006/relationships/image" Target="../media/image56.wmf"/><Relationship Id="rId1" Type="http://schemas.openxmlformats.org/officeDocument/2006/relationships/image" Target="../media/image48.emf"/><Relationship Id="rId2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4" Type="http://schemas.openxmlformats.org/officeDocument/2006/relationships/image" Target="../media/image60.wmf"/><Relationship Id="rId5" Type="http://schemas.openxmlformats.org/officeDocument/2006/relationships/image" Target="../media/image61.emf"/><Relationship Id="rId6" Type="http://schemas.openxmlformats.org/officeDocument/2006/relationships/image" Target="../media/image62.wmf"/><Relationship Id="rId1" Type="http://schemas.openxmlformats.org/officeDocument/2006/relationships/image" Target="../media/image57.wmf"/><Relationship Id="rId2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t" anchorCtr="0" compatLnSpc="1">
            <a:prstTxWarp prst="textNoShape">
              <a:avLst/>
            </a:prstTxWarp>
          </a:bodyPr>
          <a:lstStyle>
            <a:lvl1pPr algn="l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t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b" anchorCtr="0" compatLnSpc="1">
            <a:prstTxWarp prst="textNoShape">
              <a:avLst/>
            </a:prstTxWarp>
          </a:bodyPr>
          <a:lstStyle>
            <a:lvl1pPr algn="l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b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473BB44-6748-4E91-A46E-46B5FED7FF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78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t" anchorCtr="0" compatLnSpc="1">
            <a:prstTxWarp prst="textNoShape">
              <a:avLst/>
            </a:prstTxWarp>
          </a:bodyPr>
          <a:lstStyle>
            <a:lvl1pPr algn="l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t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4750" y="695325"/>
            <a:ext cx="463550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2138"/>
            <a:ext cx="5121275" cy="41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b" anchorCtr="0" compatLnSpc="1">
            <a:prstTxWarp prst="textNoShape">
              <a:avLst/>
            </a:prstTxWarp>
          </a:bodyPr>
          <a:lstStyle>
            <a:lvl1pPr algn="l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61" tIns="46431" rIns="92861" bIns="46431" numCol="1" anchor="b" anchorCtr="0" compatLnSpc="1">
            <a:prstTxWarp prst="textNoShape">
              <a:avLst/>
            </a:prstTxWarp>
          </a:bodyPr>
          <a:lstStyle>
            <a:lvl1pPr algn="r" defTabSz="928688">
              <a:spcBef>
                <a:spcPct val="0"/>
              </a:spcBef>
              <a:defRPr sz="12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6AAF7F1-19A4-462D-AAD9-94B85C57D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733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-19050" y="0"/>
            <a:ext cx="91805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43684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6400" y="2514600"/>
            <a:ext cx="6400800" cy="2209800"/>
          </a:xfrm>
        </p:spPr>
        <p:txBody>
          <a:bodyPr/>
          <a:lstStyle>
            <a:lvl1pPr marL="227013" indent="-169863">
              <a:defRPr sz="2000">
                <a:latin typeface="Arial" charset="0"/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590800" y="609600"/>
            <a:ext cx="6553200" cy="838200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2949" name="Line 5"/>
          <p:cNvSpPr>
            <a:spLocks noChangeShapeType="1"/>
          </p:cNvSpPr>
          <p:nvPr/>
        </p:nvSpPr>
        <p:spPr bwMode="auto">
          <a:xfrm>
            <a:off x="2571750" y="447675"/>
            <a:ext cx="6586538" cy="31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1219200" y="6477000"/>
            <a:ext cx="6705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accent2"/>
                </a:solidFill>
                <a:latin typeface="Arial" charset="0"/>
              </a:rPr>
              <a:t>  Copyright © 2007 Modeling and Simulation Technologies </a:t>
            </a: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2922588" y="131763"/>
            <a:ext cx="4724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accent2"/>
                </a:solidFill>
                <a:latin typeface="Arial" charset="0"/>
              </a:rPr>
              <a:t>Six DoF Modeling and Simulation</a:t>
            </a:r>
          </a:p>
        </p:txBody>
      </p:sp>
      <p:grpSp>
        <p:nvGrpSpPr>
          <p:cNvPr id="82952" name="Group 8"/>
          <p:cNvGrpSpPr>
            <a:grpSpLocks/>
          </p:cNvGrpSpPr>
          <p:nvPr/>
        </p:nvGrpSpPr>
        <p:grpSpPr bwMode="auto">
          <a:xfrm>
            <a:off x="0" y="203200"/>
            <a:ext cx="2843213" cy="2024063"/>
            <a:chOff x="0" y="0"/>
            <a:chExt cx="1809" cy="1383"/>
          </a:xfrm>
        </p:grpSpPr>
        <p:pic>
          <p:nvPicPr>
            <p:cNvPr id="82953" name="Picture 9" descr="Mastech2"/>
            <p:cNvPicPr>
              <a:picLocks noChangeAspect="1" noChangeArrowheads="1"/>
            </p:cNvPicPr>
            <p:nvPr userDrawn="1"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07"/>
            <a:stretch>
              <a:fillRect/>
            </a:stretch>
          </p:blipFill>
          <p:spPr bwMode="auto">
            <a:xfrm>
              <a:off x="0" y="0"/>
              <a:ext cx="1809" cy="1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2954" name="WordArt 10"/>
            <p:cNvSpPr>
              <a:spLocks noChangeArrowheads="1" noChangeShapeType="1" noTextEdit="1"/>
            </p:cNvSpPr>
            <p:nvPr userDrawn="1"/>
          </p:nvSpPr>
          <p:spPr bwMode="auto">
            <a:xfrm>
              <a:off x="181" y="889"/>
              <a:ext cx="1448" cy="494"/>
            </a:xfrm>
            <a:prstGeom prst="rect">
              <a:avLst/>
            </a:prstGeom>
          </p:spPr>
          <p:txBody>
            <a:bodyPr wrap="none" fromWordArt="1">
              <a:prstTxWarp prst="textFadeUp">
                <a:avLst>
                  <a:gd name="adj" fmla="val 26319"/>
                </a:avLst>
              </a:prstTxWarp>
            </a:bodyPr>
            <a:lstStyle/>
            <a:p>
              <a:pPr algn="ctr"/>
              <a:r>
                <a:rPr lang="en-US" sz="3600" kern="10">
                  <a:ln w="12700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>
                    <a:outerShdw dist="35921" dir="2700000" sy="50000" rotWithShape="0">
                      <a:srgbClr val="875B0D"/>
                    </a:outerShdw>
                  </a:effectLst>
                  <a:latin typeface="Arial Black"/>
                </a:rPr>
                <a:t>MaSTech</a:t>
              </a:r>
            </a:p>
          </p:txBody>
        </p:sp>
      </p:grpSp>
      <p:sp>
        <p:nvSpPr>
          <p:cNvPr id="37907" name="Text Box 19"/>
          <p:cNvSpPr txBox="1">
            <a:spLocks noChangeArrowheads="1"/>
          </p:cNvSpPr>
          <p:nvPr userDrawn="1"/>
        </p:nvSpPr>
        <p:spPr bwMode="auto">
          <a:xfrm>
            <a:off x="3313113" y="155575"/>
            <a:ext cx="3886200" cy="2746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dirty="0">
                <a:solidFill>
                  <a:schemeClr val="accent2"/>
                </a:solidFill>
                <a:latin typeface="Arial" charset="0"/>
              </a:rPr>
              <a:t>Three Stage Rocket Simulation</a:t>
            </a:r>
          </a:p>
        </p:txBody>
      </p:sp>
      <p:pic>
        <p:nvPicPr>
          <p:cNvPr id="82956" name="Picture 12" descr="2009-6758.jpg"/>
          <p:cNvPicPr>
            <a:picLocks noChangeAspect="1"/>
          </p:cNvPicPr>
          <p:nvPr userDrawn="1"/>
        </p:nvPicPr>
        <p:blipFill>
          <a:blip r:embed="rId3">
            <a:lum bright="90000" contrast="-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7200"/>
            <a:ext cx="7696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Six DoF Modeling and Simulation</a:t>
            </a:r>
            <a:endParaRPr lang="en-US" baseline="300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37B4D4-4086-4727-8350-675B03F658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78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Six DoF Modeling and Simulation</a:t>
            </a:r>
            <a:endParaRPr lang="en-US" baseline="30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2549F9-CCDD-4014-B785-F84C1054A7D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2009-6758.jpg"/>
          <p:cNvPicPr>
            <a:picLocks noChangeAspect="1"/>
          </p:cNvPicPr>
          <p:nvPr userDrawn="1"/>
        </p:nvPicPr>
        <p:blipFill>
          <a:blip r:embed="rId2">
            <a:lum bright="20000" contrast="-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ine 9"/>
          <p:cNvSpPr>
            <a:spLocks noChangeShapeType="1"/>
          </p:cNvSpPr>
          <p:nvPr/>
        </p:nvSpPr>
        <p:spPr bwMode="auto">
          <a:xfrm flipV="1">
            <a:off x="228600" y="447675"/>
            <a:ext cx="8951913" cy="9525"/>
          </a:xfrm>
          <a:prstGeom prst="line">
            <a:avLst/>
          </a:prstGeom>
          <a:noFill/>
          <a:ln w="76200">
            <a:solidFill>
              <a:srgbClr val="4DB35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24200" y="609600"/>
            <a:ext cx="5334000" cy="83820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642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3200" y="454025"/>
            <a:ext cx="7632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0" y="0"/>
            <a:ext cx="1382713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43684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9238" y="1066800"/>
            <a:ext cx="7319962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19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5588" y="65532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MaSTech</a:t>
            </a:r>
            <a:r>
              <a:rPr lang="en-US" b="0"/>
              <a:t> </a:t>
            </a:r>
            <a:r>
              <a:rPr lang="en-US"/>
              <a:t>© 2007 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553200"/>
            <a:ext cx="3276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/>
              <a:t>Six DoF Modeling and Simulation</a:t>
            </a:r>
            <a:endParaRPr lang="en-US" baseline="3000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67538" y="6527800"/>
            <a:ext cx="190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DF9A30C-F278-434D-BF3F-525BED61907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1419225" y="0"/>
            <a:ext cx="0" cy="68580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>
            <a:off x="1419225" y="447675"/>
            <a:ext cx="7724775" cy="95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0" name="Rectangle 10"/>
          <p:cNvSpPr>
            <a:spLocks noChangeArrowheads="1"/>
          </p:cNvSpPr>
          <p:nvPr/>
        </p:nvSpPr>
        <p:spPr bwMode="auto">
          <a:xfrm>
            <a:off x="2286000" y="142875"/>
            <a:ext cx="57134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en-US" sz="160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81931" name="Group 11"/>
          <p:cNvGrpSpPr>
            <a:grpSpLocks/>
          </p:cNvGrpSpPr>
          <p:nvPr/>
        </p:nvGrpSpPr>
        <p:grpSpPr bwMode="auto">
          <a:xfrm>
            <a:off x="0" y="50800"/>
            <a:ext cx="1447800" cy="1143000"/>
            <a:chOff x="0" y="0"/>
            <a:chExt cx="1809" cy="1383"/>
          </a:xfrm>
        </p:grpSpPr>
        <p:pic>
          <p:nvPicPr>
            <p:cNvPr id="81932" name="Picture 12" descr="Mastech2"/>
            <p:cNvPicPr>
              <a:picLocks noChangeAspect="1" noChangeArrowheads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07"/>
            <a:stretch>
              <a:fillRect/>
            </a:stretch>
          </p:blipFill>
          <p:spPr bwMode="auto">
            <a:xfrm>
              <a:off x="0" y="0"/>
              <a:ext cx="1809" cy="1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1933" name="WordArt 13"/>
            <p:cNvSpPr>
              <a:spLocks noChangeArrowheads="1" noChangeShapeType="1" noTextEdit="1"/>
            </p:cNvSpPr>
            <p:nvPr userDrawn="1"/>
          </p:nvSpPr>
          <p:spPr bwMode="auto">
            <a:xfrm>
              <a:off x="181" y="889"/>
              <a:ext cx="1448" cy="494"/>
            </a:xfrm>
            <a:prstGeom prst="rect">
              <a:avLst/>
            </a:prstGeom>
          </p:spPr>
          <p:txBody>
            <a:bodyPr wrap="none" fromWordArt="1">
              <a:prstTxWarp prst="textFadeUp">
                <a:avLst>
                  <a:gd name="adj" fmla="val 26319"/>
                </a:avLst>
              </a:prstTxWarp>
            </a:bodyPr>
            <a:lstStyle/>
            <a:p>
              <a:pPr algn="ctr"/>
              <a:r>
                <a:rPr lang="en-US" sz="3600" kern="10">
                  <a:ln w="12700">
                    <a:solidFill>
                      <a:srgbClr val="CC0000"/>
                    </a:solidFill>
                    <a:round/>
                    <a:headEnd/>
                    <a:tailEnd/>
                  </a:ln>
                  <a:solidFill>
                    <a:srgbClr val="008000"/>
                  </a:solidFill>
                  <a:effectLst>
                    <a:outerShdw dist="35921" dir="2700000" sy="50000" rotWithShape="0">
                      <a:srgbClr val="875B0D"/>
                    </a:outerShdw>
                  </a:effectLst>
                  <a:latin typeface="Arial Black"/>
                </a:rPr>
                <a:t>MaSTech</a:t>
              </a:r>
            </a:p>
          </p:txBody>
        </p:sp>
      </p:grpSp>
      <p:sp>
        <p:nvSpPr>
          <p:cNvPr id="81934" name="AutoShape 14">
            <a:hlinkClick r:id="" action="ppaction://hlinkshowjump?jump=firstslide" highlightClick="1"/>
          </p:cNvPr>
          <p:cNvSpPr>
            <a:spLocks noChangeArrowheads="1"/>
          </p:cNvSpPr>
          <p:nvPr/>
        </p:nvSpPr>
        <p:spPr bwMode="auto">
          <a:xfrm>
            <a:off x="1473200" y="12700"/>
            <a:ext cx="381000" cy="381000"/>
          </a:xfrm>
          <a:prstGeom prst="actionButtonHome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 userDrawn="1"/>
        </p:nvSpPr>
        <p:spPr bwMode="auto">
          <a:xfrm>
            <a:off x="3017838" y="127000"/>
            <a:ext cx="3886200" cy="3365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Arial" charset="0"/>
              </a:rPr>
              <a:t>Three Stage Rocket Simulation</a:t>
            </a:r>
          </a:p>
        </p:txBody>
      </p:sp>
      <p:pic>
        <p:nvPicPr>
          <p:cNvPr id="81936" name="Picture 12" descr="2009-6758.jpg"/>
          <p:cNvPicPr>
            <a:picLocks noChangeAspect="1"/>
          </p:cNvPicPr>
          <p:nvPr userDrawn="1"/>
        </p:nvPicPr>
        <p:blipFill>
          <a:blip r:embed="rId7">
            <a:lum bright="90000" contrast="-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57200"/>
            <a:ext cx="76962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37" name="Text Box 17"/>
          <p:cNvSpPr txBox="1">
            <a:spLocks noChangeArrowheads="1"/>
          </p:cNvSpPr>
          <p:nvPr userDrawn="1"/>
        </p:nvSpPr>
        <p:spPr bwMode="auto">
          <a:xfrm>
            <a:off x="1371600" y="6535738"/>
            <a:ext cx="1828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solidFill>
                  <a:schemeClr val="folHlink"/>
                </a:solidFill>
              </a:rPr>
              <a:t>  </a:t>
            </a:r>
            <a:r>
              <a:rPr lang="en-US" sz="1000" dirty="0">
                <a:solidFill>
                  <a:schemeClr val="folHlink"/>
                </a:solidFill>
                <a:latin typeface="+mj-lt"/>
              </a:rPr>
              <a:t>MaSTech © 2013</a:t>
            </a:r>
            <a:r>
              <a:rPr lang="en-US" sz="1000" dirty="0">
                <a:latin typeface="+mj-lt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8" r:id="rId3"/>
    <p:sldLayoutId id="2147483710" r:id="rId4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400" b="1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200" b="1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4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4" Type="http://schemas.openxmlformats.org/officeDocument/2006/relationships/slide" Target="slide28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13.wmf"/><Relationship Id="rId7" Type="http://schemas.openxmlformats.org/officeDocument/2006/relationships/slide" Target="slide4.xml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8.bin"/><Relationship Id="rId12" Type="http://schemas.openxmlformats.org/officeDocument/2006/relationships/image" Target="../media/image18.wmf"/><Relationship Id="rId13" Type="http://schemas.openxmlformats.org/officeDocument/2006/relationships/oleObject" Target="../embeddings/oleObject9.bin"/><Relationship Id="rId14" Type="http://schemas.openxmlformats.org/officeDocument/2006/relationships/image" Target="../media/image19.wmf"/><Relationship Id="rId15" Type="http://schemas.openxmlformats.org/officeDocument/2006/relationships/oleObject" Target="../embeddings/oleObject10.bin"/><Relationship Id="rId16" Type="http://schemas.openxmlformats.org/officeDocument/2006/relationships/image" Target="../media/image20.wmf"/><Relationship Id="rId17" Type="http://schemas.openxmlformats.org/officeDocument/2006/relationships/oleObject" Target="../embeddings/oleObject11.bin"/><Relationship Id="rId18" Type="http://schemas.openxmlformats.org/officeDocument/2006/relationships/image" Target="../media/image21.wmf"/><Relationship Id="rId19" Type="http://schemas.openxmlformats.org/officeDocument/2006/relationships/slide" Target="slide4.xml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4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15.wmf"/><Relationship Id="rId7" Type="http://schemas.openxmlformats.org/officeDocument/2006/relationships/oleObject" Target="../embeddings/oleObject6.bin"/><Relationship Id="rId8" Type="http://schemas.openxmlformats.org/officeDocument/2006/relationships/image" Target="../media/image16.wmf"/><Relationship Id="rId9" Type="http://schemas.openxmlformats.org/officeDocument/2006/relationships/oleObject" Target="../embeddings/oleObject7.bin"/><Relationship Id="rId10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5.bin"/><Relationship Id="rId20" Type="http://schemas.openxmlformats.org/officeDocument/2006/relationships/image" Target="../media/image30.wmf"/><Relationship Id="rId21" Type="http://schemas.openxmlformats.org/officeDocument/2006/relationships/oleObject" Target="../embeddings/oleObject21.bin"/><Relationship Id="rId22" Type="http://schemas.openxmlformats.org/officeDocument/2006/relationships/image" Target="../media/image31.wmf"/><Relationship Id="rId23" Type="http://schemas.openxmlformats.org/officeDocument/2006/relationships/oleObject" Target="../embeddings/oleObject22.bin"/><Relationship Id="rId24" Type="http://schemas.openxmlformats.org/officeDocument/2006/relationships/image" Target="../media/image32.wmf"/><Relationship Id="rId25" Type="http://schemas.openxmlformats.org/officeDocument/2006/relationships/slide" Target="slide4.xml"/><Relationship Id="rId10" Type="http://schemas.openxmlformats.org/officeDocument/2006/relationships/image" Target="../media/image25.wmf"/><Relationship Id="rId11" Type="http://schemas.openxmlformats.org/officeDocument/2006/relationships/oleObject" Target="../embeddings/oleObject16.bin"/><Relationship Id="rId12" Type="http://schemas.openxmlformats.org/officeDocument/2006/relationships/image" Target="../media/image26.w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27.wmf"/><Relationship Id="rId15" Type="http://schemas.openxmlformats.org/officeDocument/2006/relationships/oleObject" Target="../embeddings/oleObject18.bin"/><Relationship Id="rId16" Type="http://schemas.openxmlformats.org/officeDocument/2006/relationships/image" Target="../media/image28.wmf"/><Relationship Id="rId17" Type="http://schemas.openxmlformats.org/officeDocument/2006/relationships/oleObject" Target="../embeddings/oleObject19.bin"/><Relationship Id="rId18" Type="http://schemas.openxmlformats.org/officeDocument/2006/relationships/image" Target="../media/image29.wmf"/><Relationship Id="rId19" Type="http://schemas.openxmlformats.org/officeDocument/2006/relationships/oleObject" Target="../embeddings/oleObject20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22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3.w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33.emf"/><Relationship Id="rId5" Type="http://schemas.openxmlformats.org/officeDocument/2006/relationships/slide" Target="slide4.xml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20" Type="http://schemas.openxmlformats.org/officeDocument/2006/relationships/image" Target="../media/image41.wmf"/><Relationship Id="rId21" Type="http://schemas.openxmlformats.org/officeDocument/2006/relationships/oleObject" Target="../embeddings/oleObject32.bin"/><Relationship Id="rId22" Type="http://schemas.openxmlformats.org/officeDocument/2006/relationships/image" Target="../media/image42.wmf"/><Relationship Id="rId23" Type="http://schemas.openxmlformats.org/officeDocument/2006/relationships/oleObject" Target="../embeddings/oleObject33.bin"/><Relationship Id="rId24" Type="http://schemas.openxmlformats.org/officeDocument/2006/relationships/image" Target="../media/image43.wmf"/><Relationship Id="rId25" Type="http://schemas.openxmlformats.org/officeDocument/2006/relationships/oleObject" Target="../embeddings/oleObject34.bin"/><Relationship Id="rId26" Type="http://schemas.openxmlformats.org/officeDocument/2006/relationships/image" Target="../media/image44.wmf"/><Relationship Id="rId27" Type="http://schemas.openxmlformats.org/officeDocument/2006/relationships/oleObject" Target="../embeddings/oleObject35.bin"/><Relationship Id="rId28" Type="http://schemas.openxmlformats.org/officeDocument/2006/relationships/oleObject" Target="../embeddings/oleObject36.bin"/><Relationship Id="rId29" Type="http://schemas.openxmlformats.org/officeDocument/2006/relationships/image" Target="../media/image45.wmf"/><Relationship Id="rId10" Type="http://schemas.openxmlformats.org/officeDocument/2006/relationships/image" Target="../media/image36.wmf"/><Relationship Id="rId11" Type="http://schemas.openxmlformats.org/officeDocument/2006/relationships/oleObject" Target="../embeddings/oleObject27.bin"/><Relationship Id="rId12" Type="http://schemas.openxmlformats.org/officeDocument/2006/relationships/image" Target="../media/image37.wmf"/><Relationship Id="rId13" Type="http://schemas.openxmlformats.org/officeDocument/2006/relationships/oleObject" Target="../embeddings/oleObject28.bin"/><Relationship Id="rId14" Type="http://schemas.openxmlformats.org/officeDocument/2006/relationships/image" Target="../media/image38.wmf"/><Relationship Id="rId15" Type="http://schemas.openxmlformats.org/officeDocument/2006/relationships/oleObject" Target="../embeddings/oleObject29.bin"/><Relationship Id="rId16" Type="http://schemas.openxmlformats.org/officeDocument/2006/relationships/image" Target="../media/image39.wmf"/><Relationship Id="rId17" Type="http://schemas.openxmlformats.org/officeDocument/2006/relationships/oleObject" Target="../embeddings/oleObject30.bin"/><Relationship Id="rId18" Type="http://schemas.openxmlformats.org/officeDocument/2006/relationships/image" Target="../media/image40.wmf"/><Relationship Id="rId19" Type="http://schemas.openxmlformats.org/officeDocument/2006/relationships/oleObject" Target="../embeddings/oleObject31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Relationship Id="rId3" Type="http://schemas.openxmlformats.org/officeDocument/2006/relationships/hyperlink" Target="GSWS6_Simulation.ppt#-1,6,GSWS6  Modular Architecture" TargetMode="External"/><Relationship Id="rId4" Type="http://schemas.openxmlformats.org/officeDocument/2006/relationships/slide" Target="slide4.xml"/><Relationship Id="rId5" Type="http://schemas.openxmlformats.org/officeDocument/2006/relationships/oleObject" Target="../embeddings/oleObject24.bin"/><Relationship Id="rId6" Type="http://schemas.openxmlformats.org/officeDocument/2006/relationships/image" Target="../media/image34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35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GSWS6_Simulation.ppt" TargetMode="External"/><Relationship Id="rId3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4" Type="http://schemas.openxmlformats.org/officeDocument/2006/relationships/hyperlink" Target="GSWS6_Simulation.ppt#-1,6,GSWS6  Modular Architecture" TargetMode="External"/><Relationship Id="rId5" Type="http://schemas.openxmlformats.org/officeDocument/2006/relationships/slide" Target="slide4.xm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wmf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.bin"/><Relationship Id="rId20" Type="http://schemas.openxmlformats.org/officeDocument/2006/relationships/image" Target="../media/image56.wmf"/><Relationship Id="rId21" Type="http://schemas.openxmlformats.org/officeDocument/2006/relationships/hyperlink" Target="GSWS6_Simulation.ppt" TargetMode="External"/><Relationship Id="rId22" Type="http://schemas.openxmlformats.org/officeDocument/2006/relationships/slide" Target="slide4.xml"/><Relationship Id="rId10" Type="http://schemas.openxmlformats.org/officeDocument/2006/relationships/image" Target="../media/image51.wmf"/><Relationship Id="rId11" Type="http://schemas.openxmlformats.org/officeDocument/2006/relationships/oleObject" Target="../embeddings/oleObject41.bin"/><Relationship Id="rId12" Type="http://schemas.openxmlformats.org/officeDocument/2006/relationships/image" Target="../media/image52.wmf"/><Relationship Id="rId13" Type="http://schemas.openxmlformats.org/officeDocument/2006/relationships/oleObject" Target="../embeddings/oleObject42.bin"/><Relationship Id="rId14" Type="http://schemas.openxmlformats.org/officeDocument/2006/relationships/image" Target="../media/image53.wmf"/><Relationship Id="rId15" Type="http://schemas.openxmlformats.org/officeDocument/2006/relationships/oleObject" Target="../embeddings/oleObject43.bin"/><Relationship Id="rId16" Type="http://schemas.openxmlformats.org/officeDocument/2006/relationships/image" Target="../media/image54.emf"/><Relationship Id="rId17" Type="http://schemas.openxmlformats.org/officeDocument/2006/relationships/oleObject" Target="../embeddings/oleObject44.bin"/><Relationship Id="rId18" Type="http://schemas.openxmlformats.org/officeDocument/2006/relationships/image" Target="../media/image55.wmf"/><Relationship Id="rId19" Type="http://schemas.openxmlformats.org/officeDocument/2006/relationships/oleObject" Target="../embeddings/oleObject45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37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38.bin"/><Relationship Id="rId6" Type="http://schemas.openxmlformats.org/officeDocument/2006/relationships/image" Target="../media/image49.wmf"/><Relationship Id="rId7" Type="http://schemas.openxmlformats.org/officeDocument/2006/relationships/oleObject" Target="../embeddings/oleObject39.bin"/><Relationship Id="rId8" Type="http://schemas.openxmlformats.org/officeDocument/2006/relationships/image" Target="../media/image50.w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0.bin"/><Relationship Id="rId12" Type="http://schemas.openxmlformats.org/officeDocument/2006/relationships/image" Target="../media/image61.emf"/><Relationship Id="rId13" Type="http://schemas.openxmlformats.org/officeDocument/2006/relationships/image" Target="../media/image63.wmf"/><Relationship Id="rId14" Type="http://schemas.openxmlformats.org/officeDocument/2006/relationships/image" Target="../media/image64.wmf"/><Relationship Id="rId15" Type="http://schemas.openxmlformats.org/officeDocument/2006/relationships/oleObject" Target="../embeddings/oleObject51.bin"/><Relationship Id="rId16" Type="http://schemas.openxmlformats.org/officeDocument/2006/relationships/image" Target="../media/image62.wmf"/><Relationship Id="rId17" Type="http://schemas.openxmlformats.org/officeDocument/2006/relationships/hyperlink" Target="GSWS6_Simulation.ppt" TargetMode="External"/><Relationship Id="rId18" Type="http://schemas.openxmlformats.org/officeDocument/2006/relationships/slide" Target="slide4.xml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46.bin"/><Relationship Id="rId4" Type="http://schemas.openxmlformats.org/officeDocument/2006/relationships/image" Target="../media/image57.w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58.w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59.wmf"/><Relationship Id="rId9" Type="http://schemas.openxmlformats.org/officeDocument/2006/relationships/oleObject" Target="../embeddings/oleObject49.bin"/><Relationship Id="rId10" Type="http://schemas.openxmlformats.org/officeDocument/2006/relationships/image" Target="../media/image6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65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wmf"/><Relationship Id="rId20" Type="http://schemas.openxmlformats.org/officeDocument/2006/relationships/image" Target="../media/image74.emf"/><Relationship Id="rId21" Type="http://schemas.openxmlformats.org/officeDocument/2006/relationships/slide" Target="slide11.xml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69.w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70.wmf"/><Relationship Id="rId14" Type="http://schemas.openxmlformats.org/officeDocument/2006/relationships/oleObject" Target="../embeddings/oleObject58.bin"/><Relationship Id="rId15" Type="http://schemas.openxmlformats.org/officeDocument/2006/relationships/image" Target="../media/image71.wmf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72.w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73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66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67.wmf"/><Relationship Id="rId8" Type="http://schemas.openxmlformats.org/officeDocument/2006/relationships/oleObject" Target="../embeddings/oleObject5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4.xml"/><Relationship Id="rId3" Type="http://schemas.openxmlformats.org/officeDocument/2006/relationships/slide" Target="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75.w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76.emf"/><Relationship Id="rId7" Type="http://schemas.openxmlformats.org/officeDocument/2006/relationships/slide" Target="slide4.xml"/><Relationship Id="rId8" Type="http://schemas.openxmlformats.org/officeDocument/2006/relationships/slide" Target="slide12.xml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7.bin"/><Relationship Id="rId12" Type="http://schemas.openxmlformats.org/officeDocument/2006/relationships/image" Target="../media/image81.wmf"/><Relationship Id="rId13" Type="http://schemas.openxmlformats.org/officeDocument/2006/relationships/slide" Target="slide4.xml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63.bin"/><Relationship Id="rId4" Type="http://schemas.openxmlformats.org/officeDocument/2006/relationships/image" Target="../media/image77.emf"/><Relationship Id="rId5" Type="http://schemas.openxmlformats.org/officeDocument/2006/relationships/oleObject" Target="../embeddings/oleObject64.bin"/><Relationship Id="rId6" Type="http://schemas.openxmlformats.org/officeDocument/2006/relationships/image" Target="../media/image78.wmf"/><Relationship Id="rId7" Type="http://schemas.openxmlformats.org/officeDocument/2006/relationships/oleObject" Target="../embeddings/oleObject65.bin"/><Relationship Id="rId8" Type="http://schemas.openxmlformats.org/officeDocument/2006/relationships/image" Target="../media/image79.emf"/><Relationship Id="rId9" Type="http://schemas.openxmlformats.org/officeDocument/2006/relationships/oleObject" Target="../embeddings/oleObject66.bin"/><Relationship Id="rId10" Type="http://schemas.openxmlformats.org/officeDocument/2006/relationships/image" Target="../media/image80.w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wmf"/><Relationship Id="rId12" Type="http://schemas.openxmlformats.org/officeDocument/2006/relationships/slide" Target="slide12.xml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68.bin"/><Relationship Id="rId5" Type="http://schemas.openxmlformats.org/officeDocument/2006/relationships/image" Target="../media/image82.wmf"/><Relationship Id="rId6" Type="http://schemas.openxmlformats.org/officeDocument/2006/relationships/oleObject" Target="../embeddings/oleObject69.bin"/><Relationship Id="rId7" Type="http://schemas.openxmlformats.org/officeDocument/2006/relationships/image" Target="../media/image83.wmf"/><Relationship Id="rId8" Type="http://schemas.openxmlformats.org/officeDocument/2006/relationships/oleObject" Target="../embeddings/oleObject70.bin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71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4.xml"/><Relationship Id="rId3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72.bin"/><Relationship Id="rId5" Type="http://schemas.openxmlformats.org/officeDocument/2006/relationships/image" Target="../media/image86.wmf"/><Relationship Id="rId6" Type="http://schemas.openxmlformats.org/officeDocument/2006/relationships/oleObject" Target="../embeddings/oleObject73.bin"/><Relationship Id="rId7" Type="http://schemas.openxmlformats.org/officeDocument/2006/relationships/image" Target="../media/image87.emf"/><Relationship Id="rId8" Type="http://schemas.openxmlformats.org/officeDocument/2006/relationships/oleObject" Target="../embeddings/oleObject74.bin"/><Relationship Id="rId9" Type="http://schemas.openxmlformats.org/officeDocument/2006/relationships/image" Target="../media/image88.emf"/><Relationship Id="rId10" Type="http://schemas.openxmlformats.org/officeDocument/2006/relationships/oleObject" Target="../embeddings/oleObject75.bin"/><Relationship Id="rId11" Type="http://schemas.openxmlformats.org/officeDocument/2006/relationships/image" Target="../media/image89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wmf"/><Relationship Id="rId12" Type="http://schemas.openxmlformats.org/officeDocument/2006/relationships/oleObject" Target="../embeddings/oleObject80.bin"/><Relationship Id="rId13" Type="http://schemas.openxmlformats.org/officeDocument/2006/relationships/image" Target="../media/image94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76.bin"/><Relationship Id="rId5" Type="http://schemas.openxmlformats.org/officeDocument/2006/relationships/image" Target="../media/image90.wmf"/><Relationship Id="rId6" Type="http://schemas.openxmlformats.org/officeDocument/2006/relationships/oleObject" Target="../embeddings/oleObject77.bin"/><Relationship Id="rId7" Type="http://schemas.openxmlformats.org/officeDocument/2006/relationships/image" Target="../media/image91.emf"/><Relationship Id="rId8" Type="http://schemas.openxmlformats.org/officeDocument/2006/relationships/oleObject" Target="../embeddings/oleObject78.bin"/><Relationship Id="rId9" Type="http://schemas.openxmlformats.org/officeDocument/2006/relationships/image" Target="../media/image92.wmf"/><Relationship Id="rId10" Type="http://schemas.openxmlformats.org/officeDocument/2006/relationships/oleObject" Target="../embeddings/oleObject79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81.bin"/><Relationship Id="rId5" Type="http://schemas.openxmlformats.org/officeDocument/2006/relationships/image" Target="../media/image9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82.bin"/><Relationship Id="rId5" Type="http://schemas.openxmlformats.org/officeDocument/2006/relationships/image" Target="../media/image9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83.bin"/><Relationship Id="rId5" Type="http://schemas.openxmlformats.org/officeDocument/2006/relationships/image" Target="../media/image97.emf"/><Relationship Id="rId6" Type="http://schemas.openxmlformats.org/officeDocument/2006/relationships/oleObject" Target="../embeddings/oleObject84.bin"/><Relationship Id="rId7" Type="http://schemas.openxmlformats.org/officeDocument/2006/relationships/image" Target="../media/image98.wmf"/><Relationship Id="rId8" Type="http://schemas.openxmlformats.org/officeDocument/2006/relationships/oleObject" Target="../embeddings/oleObject85.bin"/><Relationship Id="rId9" Type="http://schemas.openxmlformats.org/officeDocument/2006/relationships/image" Target="../media/image99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wmf"/><Relationship Id="rId12" Type="http://schemas.openxmlformats.org/officeDocument/2006/relationships/oleObject" Target="../embeddings/oleObject90.bin"/><Relationship Id="rId13" Type="http://schemas.openxmlformats.org/officeDocument/2006/relationships/image" Target="../media/image104.w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86.bin"/><Relationship Id="rId5" Type="http://schemas.openxmlformats.org/officeDocument/2006/relationships/image" Target="../media/image100.wmf"/><Relationship Id="rId6" Type="http://schemas.openxmlformats.org/officeDocument/2006/relationships/oleObject" Target="../embeddings/oleObject87.bin"/><Relationship Id="rId7" Type="http://schemas.openxmlformats.org/officeDocument/2006/relationships/image" Target="../media/image101.wmf"/><Relationship Id="rId8" Type="http://schemas.openxmlformats.org/officeDocument/2006/relationships/oleObject" Target="../embeddings/oleObject88.bin"/><Relationship Id="rId9" Type="http://schemas.openxmlformats.org/officeDocument/2006/relationships/image" Target="../media/image102.wmf"/><Relationship Id="rId10" Type="http://schemas.openxmlformats.org/officeDocument/2006/relationships/oleObject" Target="../embeddings/oleObject89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91.bin"/><Relationship Id="rId5" Type="http://schemas.openxmlformats.org/officeDocument/2006/relationships/image" Target="../media/image105.wmf"/><Relationship Id="rId6" Type="http://schemas.openxmlformats.org/officeDocument/2006/relationships/slide" Target="slide8.xml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9.wmf"/><Relationship Id="rId12" Type="http://schemas.openxmlformats.org/officeDocument/2006/relationships/oleObject" Target="../embeddings/oleObject96.bin"/><Relationship Id="rId13" Type="http://schemas.openxmlformats.org/officeDocument/2006/relationships/image" Target="../media/image110.wmf"/><Relationship Id="rId14" Type="http://schemas.openxmlformats.org/officeDocument/2006/relationships/oleObject" Target="../embeddings/oleObject97.bin"/><Relationship Id="rId15" Type="http://schemas.openxmlformats.org/officeDocument/2006/relationships/image" Target="../media/image111.w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92.bin"/><Relationship Id="rId5" Type="http://schemas.openxmlformats.org/officeDocument/2006/relationships/image" Target="../media/image106.emf"/><Relationship Id="rId6" Type="http://schemas.openxmlformats.org/officeDocument/2006/relationships/oleObject" Target="../embeddings/oleObject93.bin"/><Relationship Id="rId7" Type="http://schemas.openxmlformats.org/officeDocument/2006/relationships/image" Target="../media/image107.wmf"/><Relationship Id="rId8" Type="http://schemas.openxmlformats.org/officeDocument/2006/relationships/oleObject" Target="../embeddings/oleObject94.bin"/><Relationship Id="rId9" Type="http://schemas.openxmlformats.org/officeDocument/2006/relationships/image" Target="../media/image108.wmf"/><Relationship Id="rId10" Type="http://schemas.openxmlformats.org/officeDocument/2006/relationships/oleObject" Target="../embeddings/oleObject95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98.bin"/><Relationship Id="rId5" Type="http://schemas.openxmlformats.org/officeDocument/2006/relationships/image" Target="../media/image112.emf"/><Relationship Id="rId6" Type="http://schemas.openxmlformats.org/officeDocument/2006/relationships/oleObject" Target="../embeddings/oleObject99.bin"/><Relationship Id="rId7" Type="http://schemas.openxmlformats.org/officeDocument/2006/relationships/image" Target="../media/image113.wmf"/><Relationship Id="rId8" Type="http://schemas.openxmlformats.org/officeDocument/2006/relationships/oleObject" Target="../embeddings/oleObject100.bin"/><Relationship Id="rId9" Type="http://schemas.openxmlformats.org/officeDocument/2006/relationships/image" Target="../media/image114.w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101.bin"/><Relationship Id="rId5" Type="http://schemas.openxmlformats.org/officeDocument/2006/relationships/image" Target="../media/image115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slide" Target="slide37.xml"/><Relationship Id="rId12" Type="http://schemas.openxmlformats.org/officeDocument/2006/relationships/slide" Target="slide24.xml"/><Relationship Id="rId13" Type="http://schemas.openxmlformats.org/officeDocument/2006/relationships/slide" Target="slide26.xml"/><Relationship Id="rId14" Type="http://schemas.openxmlformats.org/officeDocument/2006/relationships/slide" Target="slide23.xml"/><Relationship Id="rId15" Type="http://schemas.openxmlformats.org/officeDocument/2006/relationships/slide" Target="slide28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3.xml"/><Relationship Id="rId2" Type="http://schemas.openxmlformats.org/officeDocument/2006/relationships/slide" Target="slide14.xml"/><Relationship Id="rId3" Type="http://schemas.openxmlformats.org/officeDocument/2006/relationships/slide" Target="slide16.xml"/><Relationship Id="rId4" Type="http://schemas.openxmlformats.org/officeDocument/2006/relationships/slide" Target="slide18.xml"/><Relationship Id="rId5" Type="http://schemas.openxmlformats.org/officeDocument/2006/relationships/slide" Target="slide36.xml"/><Relationship Id="rId6" Type="http://schemas.openxmlformats.org/officeDocument/2006/relationships/slide" Target="slide27.xml"/><Relationship Id="rId7" Type="http://schemas.openxmlformats.org/officeDocument/2006/relationships/slide" Target="slide25.xml"/><Relationship Id="rId8" Type="http://schemas.openxmlformats.org/officeDocument/2006/relationships/slide" Target="slide20.xml"/><Relationship Id="rId9" Type="http://schemas.openxmlformats.org/officeDocument/2006/relationships/slide" Target="slide48.xml"/><Relationship Id="rId10" Type="http://schemas.openxmlformats.org/officeDocument/2006/relationships/slide" Target="slide4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102.bin"/><Relationship Id="rId5" Type="http://schemas.openxmlformats.org/officeDocument/2006/relationships/image" Target="../media/image11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103.bin"/><Relationship Id="rId5" Type="http://schemas.openxmlformats.org/officeDocument/2006/relationships/image" Target="../media/image11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1.wmf"/><Relationship Id="rId12" Type="http://schemas.openxmlformats.org/officeDocument/2006/relationships/oleObject" Target="../embeddings/oleObject108.bin"/><Relationship Id="rId13" Type="http://schemas.openxmlformats.org/officeDocument/2006/relationships/image" Target="../media/image122.wmf"/><Relationship Id="rId14" Type="http://schemas.openxmlformats.org/officeDocument/2006/relationships/oleObject" Target="../embeddings/oleObject109.bin"/><Relationship Id="rId15" Type="http://schemas.openxmlformats.org/officeDocument/2006/relationships/image" Target="../media/image123.wmf"/><Relationship Id="rId16" Type="http://schemas.openxmlformats.org/officeDocument/2006/relationships/oleObject" Target="../embeddings/oleObject110.bin"/><Relationship Id="rId17" Type="http://schemas.openxmlformats.org/officeDocument/2006/relationships/image" Target="../media/image124.w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104.bin"/><Relationship Id="rId5" Type="http://schemas.openxmlformats.org/officeDocument/2006/relationships/image" Target="../media/image118.emf"/><Relationship Id="rId6" Type="http://schemas.openxmlformats.org/officeDocument/2006/relationships/oleObject" Target="../embeddings/oleObject105.bin"/><Relationship Id="rId7" Type="http://schemas.openxmlformats.org/officeDocument/2006/relationships/image" Target="../media/image119.wmf"/><Relationship Id="rId8" Type="http://schemas.openxmlformats.org/officeDocument/2006/relationships/oleObject" Target="../embeddings/oleObject106.bin"/><Relationship Id="rId9" Type="http://schemas.openxmlformats.org/officeDocument/2006/relationships/image" Target="../media/image120.wmf"/><Relationship Id="rId10" Type="http://schemas.openxmlformats.org/officeDocument/2006/relationships/oleObject" Target="../embeddings/oleObject107.bin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wmf"/><Relationship Id="rId12" Type="http://schemas.openxmlformats.org/officeDocument/2006/relationships/oleObject" Target="../embeddings/oleObject115.bin"/><Relationship Id="rId13" Type="http://schemas.openxmlformats.org/officeDocument/2006/relationships/image" Target="../media/image129.wmf"/><Relationship Id="rId14" Type="http://schemas.openxmlformats.org/officeDocument/2006/relationships/oleObject" Target="../embeddings/oleObject116.bin"/><Relationship Id="rId15" Type="http://schemas.openxmlformats.org/officeDocument/2006/relationships/image" Target="../media/image130.w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125.wmf"/><Relationship Id="rId6" Type="http://schemas.openxmlformats.org/officeDocument/2006/relationships/oleObject" Target="../embeddings/oleObject112.bin"/><Relationship Id="rId7" Type="http://schemas.openxmlformats.org/officeDocument/2006/relationships/image" Target="../media/image126.wmf"/><Relationship Id="rId8" Type="http://schemas.openxmlformats.org/officeDocument/2006/relationships/oleObject" Target="../embeddings/oleObject113.bin"/><Relationship Id="rId9" Type="http://schemas.openxmlformats.org/officeDocument/2006/relationships/image" Target="../media/image127.wmf"/><Relationship Id="rId10" Type="http://schemas.openxmlformats.org/officeDocument/2006/relationships/oleObject" Target="../embeddings/oleObject114.bin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4.wmf"/><Relationship Id="rId12" Type="http://schemas.openxmlformats.org/officeDocument/2006/relationships/oleObject" Target="../embeddings/oleObject121.bin"/><Relationship Id="rId13" Type="http://schemas.openxmlformats.org/officeDocument/2006/relationships/image" Target="../media/image135.wmf"/><Relationship Id="rId14" Type="http://schemas.openxmlformats.org/officeDocument/2006/relationships/oleObject" Target="../embeddings/oleObject122.bin"/><Relationship Id="rId15" Type="http://schemas.openxmlformats.org/officeDocument/2006/relationships/image" Target="../media/image136.w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3.xml"/><Relationship Id="rId3" Type="http://schemas.openxmlformats.org/officeDocument/2006/relationships/slide" Target="slide4.xml"/><Relationship Id="rId4" Type="http://schemas.openxmlformats.org/officeDocument/2006/relationships/oleObject" Target="../embeddings/oleObject117.bin"/><Relationship Id="rId5" Type="http://schemas.openxmlformats.org/officeDocument/2006/relationships/image" Target="../media/image131.wmf"/><Relationship Id="rId6" Type="http://schemas.openxmlformats.org/officeDocument/2006/relationships/oleObject" Target="../embeddings/oleObject118.bin"/><Relationship Id="rId7" Type="http://schemas.openxmlformats.org/officeDocument/2006/relationships/image" Target="../media/image132.wmf"/><Relationship Id="rId8" Type="http://schemas.openxmlformats.org/officeDocument/2006/relationships/oleObject" Target="../embeddings/oleObject119.bin"/><Relationship Id="rId9" Type="http://schemas.openxmlformats.org/officeDocument/2006/relationships/image" Target="../media/image133.wmf"/><Relationship Id="rId10" Type="http://schemas.openxmlformats.org/officeDocument/2006/relationships/oleObject" Target="../embeddings/oleObject12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137.wmf"/><Relationship Id="rId6" Type="http://schemas.openxmlformats.org/officeDocument/2006/relationships/oleObject" Target="../embeddings/oleObject124.bin"/><Relationship Id="rId7" Type="http://schemas.openxmlformats.org/officeDocument/2006/relationships/image" Target="../media/image138.wmf"/><Relationship Id="rId8" Type="http://schemas.openxmlformats.org/officeDocument/2006/relationships/oleObject" Target="../embeddings/oleObject125.bin"/><Relationship Id="rId9" Type="http://schemas.openxmlformats.org/officeDocument/2006/relationships/image" Target="../media/image139.wmf"/><Relationship Id="rId10" Type="http://schemas.openxmlformats.org/officeDocument/2006/relationships/oleObject" Target="../embeddings/oleObject126.bin"/><Relationship Id="rId11" Type="http://schemas.openxmlformats.org/officeDocument/2006/relationships/image" Target="../media/image140.w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4.xml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1.bin"/><Relationship Id="rId12" Type="http://schemas.openxmlformats.org/officeDocument/2006/relationships/image" Target="../media/image145.wmf"/><Relationship Id="rId13" Type="http://schemas.openxmlformats.org/officeDocument/2006/relationships/oleObject" Target="../embeddings/oleObject132.bin"/><Relationship Id="rId14" Type="http://schemas.openxmlformats.org/officeDocument/2006/relationships/image" Target="../media/image146.wmf"/><Relationship Id="rId15" Type="http://schemas.openxmlformats.org/officeDocument/2006/relationships/oleObject" Target="../embeddings/oleObject133.bin"/><Relationship Id="rId16" Type="http://schemas.openxmlformats.org/officeDocument/2006/relationships/image" Target="../media/image147.wmf"/><Relationship Id="rId17" Type="http://schemas.openxmlformats.org/officeDocument/2006/relationships/slide" Target="slide4.xml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127.bin"/><Relationship Id="rId4" Type="http://schemas.openxmlformats.org/officeDocument/2006/relationships/image" Target="../media/image141.wmf"/><Relationship Id="rId5" Type="http://schemas.openxmlformats.org/officeDocument/2006/relationships/oleObject" Target="../embeddings/oleObject128.bin"/><Relationship Id="rId6" Type="http://schemas.openxmlformats.org/officeDocument/2006/relationships/image" Target="../media/image142.wmf"/><Relationship Id="rId7" Type="http://schemas.openxmlformats.org/officeDocument/2006/relationships/oleObject" Target="../embeddings/oleObject129.bin"/><Relationship Id="rId8" Type="http://schemas.openxmlformats.org/officeDocument/2006/relationships/image" Target="../media/image143.wmf"/><Relationship Id="rId9" Type="http://schemas.openxmlformats.org/officeDocument/2006/relationships/oleObject" Target="../embeddings/oleObject130.bin"/><Relationship Id="rId10" Type="http://schemas.openxmlformats.org/officeDocument/2006/relationships/image" Target="../media/image144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4" Type="http://schemas.openxmlformats.org/officeDocument/2006/relationships/image" Target="../media/image148.emf"/><Relationship Id="rId5" Type="http://schemas.openxmlformats.org/officeDocument/2006/relationships/slide" Target="slide4.xml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9.bin"/><Relationship Id="rId12" Type="http://schemas.openxmlformats.org/officeDocument/2006/relationships/image" Target="../media/image153.wmf"/><Relationship Id="rId13" Type="http://schemas.openxmlformats.org/officeDocument/2006/relationships/slide" Target="slide4.xml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135.bin"/><Relationship Id="rId4" Type="http://schemas.openxmlformats.org/officeDocument/2006/relationships/image" Target="../media/image149.wmf"/><Relationship Id="rId5" Type="http://schemas.openxmlformats.org/officeDocument/2006/relationships/oleObject" Target="../embeddings/oleObject136.bin"/><Relationship Id="rId6" Type="http://schemas.openxmlformats.org/officeDocument/2006/relationships/image" Target="../media/image150.wmf"/><Relationship Id="rId7" Type="http://schemas.openxmlformats.org/officeDocument/2006/relationships/oleObject" Target="../embeddings/oleObject137.bin"/><Relationship Id="rId8" Type="http://schemas.openxmlformats.org/officeDocument/2006/relationships/image" Target="../media/image151.wmf"/><Relationship Id="rId9" Type="http://schemas.openxmlformats.org/officeDocument/2006/relationships/oleObject" Target="../embeddings/oleObject138.bin"/><Relationship Id="rId10" Type="http://schemas.openxmlformats.org/officeDocument/2006/relationships/image" Target="../media/image152.wmf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4.bin"/><Relationship Id="rId12" Type="http://schemas.openxmlformats.org/officeDocument/2006/relationships/image" Target="../media/image158.wmf"/><Relationship Id="rId13" Type="http://schemas.openxmlformats.org/officeDocument/2006/relationships/oleObject" Target="../embeddings/oleObject145.bin"/><Relationship Id="rId14" Type="http://schemas.openxmlformats.org/officeDocument/2006/relationships/image" Target="../media/image159.wmf"/><Relationship Id="rId15" Type="http://schemas.openxmlformats.org/officeDocument/2006/relationships/oleObject" Target="../embeddings/oleObject146.bin"/><Relationship Id="rId16" Type="http://schemas.openxmlformats.org/officeDocument/2006/relationships/image" Target="../media/image160.wmf"/><Relationship Id="rId17" Type="http://schemas.openxmlformats.org/officeDocument/2006/relationships/oleObject" Target="../embeddings/oleObject147.bin"/><Relationship Id="rId18" Type="http://schemas.openxmlformats.org/officeDocument/2006/relationships/image" Target="../media/image161.wmf"/><Relationship Id="rId19" Type="http://schemas.openxmlformats.org/officeDocument/2006/relationships/slide" Target="slide4.xml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3.xml"/><Relationship Id="rId3" Type="http://schemas.openxmlformats.org/officeDocument/2006/relationships/oleObject" Target="../embeddings/oleObject140.bin"/><Relationship Id="rId4" Type="http://schemas.openxmlformats.org/officeDocument/2006/relationships/image" Target="../media/image154.w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55.wmf"/><Relationship Id="rId7" Type="http://schemas.openxmlformats.org/officeDocument/2006/relationships/oleObject" Target="../embeddings/oleObject142.bin"/><Relationship Id="rId8" Type="http://schemas.openxmlformats.org/officeDocument/2006/relationships/image" Target="../media/image156.wmf"/><Relationship Id="rId9" Type="http://schemas.openxmlformats.org/officeDocument/2006/relationships/oleObject" Target="../embeddings/oleObject143.bin"/><Relationship Id="rId10" Type="http://schemas.openxmlformats.org/officeDocument/2006/relationships/image" Target="../media/image157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" Target="slide29.xml"/><Relationship Id="rId3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ctrTitle"/>
          </p:nvPr>
        </p:nvSpPr>
        <p:spPr>
          <a:xfrm>
            <a:off x="228600" y="762000"/>
            <a:ext cx="8915400" cy="8382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2060"/>
                </a:solidFill>
              </a:rPr>
              <a:t>Three Stage Rocket Simulation</a:t>
            </a:r>
          </a:p>
        </p:txBody>
      </p:sp>
      <p:sp>
        <p:nvSpPr>
          <p:cNvPr id="41987" name="Text Box 18"/>
          <p:cNvSpPr txBox="1">
            <a:spLocks noChangeArrowheads="1"/>
          </p:cNvSpPr>
          <p:nvPr/>
        </p:nvSpPr>
        <p:spPr bwMode="auto">
          <a:xfrm>
            <a:off x="2971800" y="4800599"/>
            <a:ext cx="32004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Dr. Peter H Zipfel, 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1800" b="0" dirty="0">
                <a:solidFill>
                  <a:schemeClr val="accent5">
                    <a:lumMod val="25000"/>
                  </a:schemeClr>
                </a:solidFill>
                <a:latin typeface="Arial" charset="0"/>
              </a:rPr>
              <a:t>Mastech.zipfel@cox.net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43200" y="1676400"/>
            <a:ext cx="3657600" cy="76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  <a:ea typeface="+mj-ea"/>
                <a:cs typeface="+mj-cs"/>
              </a:rPr>
              <a:t>ROCKET6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838200" y="6172200"/>
            <a:ext cx="7467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>
                <a:solidFill>
                  <a:schemeClr val="accent5">
                    <a:lumMod val="25000"/>
                  </a:schemeClr>
                </a:solidFill>
              </a:rPr>
              <a:t>Modeling and Simulation Technology Copyright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DBBC9B2-8505-49FF-A558-F32F9D49CF88}" type="slidenum">
              <a:rPr lang="en-US" b="0">
                <a:latin typeface="+mn-lt"/>
              </a:rPr>
              <a:pPr>
                <a:defRPr/>
              </a:pPr>
              <a:t>10</a:t>
            </a:fld>
            <a:endParaRPr lang="en-US" b="0">
              <a:latin typeface="+mn-lt"/>
            </a:endParaRPr>
          </a:p>
        </p:txBody>
      </p:sp>
      <p:pic>
        <p:nvPicPr>
          <p:cNvPr id="50179" name="Picture 13" descr="2DIM_test_slv_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1136650"/>
            <a:ext cx="635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Aerodynamic Stability Characteristics</a:t>
            </a:r>
          </a:p>
        </p:txBody>
      </p:sp>
      <p:sp>
        <p:nvSpPr>
          <p:cNvPr id="50181" name="Text Box 3"/>
          <p:cNvSpPr txBox="1">
            <a:spLocks noChangeArrowheads="1"/>
          </p:cNvSpPr>
          <p:nvPr/>
        </p:nvSpPr>
        <p:spPr bwMode="auto">
          <a:xfrm>
            <a:off x="3505200" y="2971800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4183063" y="2620963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5464175" y="1927225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4173538" y="238601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5494338" y="168433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50186" name="Text Box 10"/>
          <p:cNvSpPr txBox="1">
            <a:spLocks noChangeArrowheads="1"/>
          </p:cNvSpPr>
          <p:nvPr/>
        </p:nvSpPr>
        <p:spPr bwMode="auto">
          <a:xfrm>
            <a:off x="7296150" y="141605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7224713" y="1277938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Insertion</a:t>
            </a:r>
          </a:p>
        </p:txBody>
      </p:sp>
      <p:sp>
        <p:nvSpPr>
          <p:cNvPr id="50188" name="Text Box 12"/>
          <p:cNvSpPr txBox="1">
            <a:spLocks noChangeArrowheads="1"/>
          </p:cNvSpPr>
          <p:nvPr/>
        </p:nvSpPr>
        <p:spPr bwMode="auto">
          <a:xfrm>
            <a:off x="6705600" y="5943600"/>
            <a:ext cx="1752600" cy="2476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112713" indent="-11271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>
                <a:latin typeface="Times New Roman" pitchFamily="18" charset="0"/>
              </a:rPr>
              <a:t>Mostly statically unstable</a:t>
            </a:r>
          </a:p>
        </p:txBody>
      </p:sp>
      <p:grpSp>
        <p:nvGrpSpPr>
          <p:cNvPr id="50189" name="Group 20"/>
          <p:cNvGrpSpPr>
            <a:grpSpLocks/>
          </p:cNvGrpSpPr>
          <p:nvPr/>
        </p:nvGrpSpPr>
        <p:grpSpPr bwMode="auto">
          <a:xfrm>
            <a:off x="4343400" y="5715000"/>
            <a:ext cx="304800" cy="381000"/>
            <a:chOff x="2775" y="3638"/>
            <a:chExt cx="192" cy="240"/>
          </a:xfrm>
        </p:grpSpPr>
        <p:sp>
          <p:nvSpPr>
            <p:cNvPr id="50200" name="Line 15"/>
            <p:cNvSpPr>
              <a:spLocks noChangeShapeType="1"/>
            </p:cNvSpPr>
            <p:nvPr/>
          </p:nvSpPr>
          <p:spPr bwMode="auto">
            <a:xfrm>
              <a:off x="2775" y="363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0201" name="Line 16"/>
            <p:cNvSpPr>
              <a:spLocks noChangeShapeType="1"/>
            </p:cNvSpPr>
            <p:nvPr/>
          </p:nvSpPr>
          <p:spPr bwMode="auto">
            <a:xfrm>
              <a:off x="2775" y="383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0190" name="Group 19"/>
          <p:cNvGrpSpPr>
            <a:grpSpLocks/>
          </p:cNvGrpSpPr>
          <p:nvPr/>
        </p:nvGrpSpPr>
        <p:grpSpPr bwMode="auto">
          <a:xfrm>
            <a:off x="3632200" y="5708650"/>
            <a:ext cx="304800" cy="381000"/>
            <a:chOff x="2151" y="3638"/>
            <a:chExt cx="192" cy="240"/>
          </a:xfrm>
        </p:grpSpPr>
        <p:sp>
          <p:nvSpPr>
            <p:cNvPr id="50198" name="Line 14"/>
            <p:cNvSpPr>
              <a:spLocks noChangeShapeType="1"/>
            </p:cNvSpPr>
            <p:nvPr/>
          </p:nvSpPr>
          <p:spPr bwMode="auto">
            <a:xfrm>
              <a:off x="2343" y="363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0199" name="Line 17"/>
            <p:cNvSpPr>
              <a:spLocks noChangeShapeType="1"/>
            </p:cNvSpPr>
            <p:nvPr/>
          </p:nvSpPr>
          <p:spPr bwMode="auto">
            <a:xfrm flipH="1">
              <a:off x="2151" y="383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50191" name="Text Box 18"/>
          <p:cNvSpPr txBox="1">
            <a:spLocks noChangeArrowheads="1"/>
          </p:cNvSpPr>
          <p:nvPr/>
        </p:nvSpPr>
        <p:spPr bwMode="auto">
          <a:xfrm>
            <a:off x="3733800" y="5911850"/>
            <a:ext cx="838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stable</a:t>
            </a:r>
          </a:p>
        </p:txBody>
      </p:sp>
      <p:sp>
        <p:nvSpPr>
          <p:cNvPr id="50192" name="Line 22"/>
          <p:cNvSpPr>
            <a:spLocks noChangeShapeType="1"/>
          </p:cNvSpPr>
          <p:nvPr/>
        </p:nvSpPr>
        <p:spPr bwMode="auto">
          <a:xfrm>
            <a:off x="2819400" y="4094163"/>
            <a:ext cx="48006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93" name="Line 23"/>
          <p:cNvSpPr>
            <a:spLocks noChangeShapeType="1"/>
          </p:cNvSpPr>
          <p:nvPr/>
        </p:nvSpPr>
        <p:spPr bwMode="auto">
          <a:xfrm flipV="1">
            <a:off x="2971800" y="3810000"/>
            <a:ext cx="0" cy="284163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94" name="Text Box 24"/>
          <p:cNvSpPr txBox="1">
            <a:spLocks noChangeArrowheads="1"/>
          </p:cNvSpPr>
          <p:nvPr/>
        </p:nvSpPr>
        <p:spPr bwMode="auto">
          <a:xfrm>
            <a:off x="2643188" y="3602038"/>
            <a:ext cx="685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stable</a:t>
            </a:r>
          </a:p>
        </p:txBody>
      </p:sp>
      <p:sp>
        <p:nvSpPr>
          <p:cNvPr id="50195" name="Line 25"/>
          <p:cNvSpPr>
            <a:spLocks noChangeShapeType="1"/>
          </p:cNvSpPr>
          <p:nvPr/>
        </p:nvSpPr>
        <p:spPr bwMode="auto">
          <a:xfrm>
            <a:off x="2971800" y="4084638"/>
            <a:ext cx="0" cy="2841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0196" name="Text Box 26"/>
          <p:cNvSpPr txBox="1">
            <a:spLocks noChangeArrowheads="1"/>
          </p:cNvSpPr>
          <p:nvPr/>
        </p:nvSpPr>
        <p:spPr bwMode="auto">
          <a:xfrm>
            <a:off x="2727325" y="4343400"/>
            <a:ext cx="533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un-stable</a:t>
            </a:r>
          </a:p>
        </p:txBody>
      </p:sp>
      <p:sp>
        <p:nvSpPr>
          <p:cNvPr id="50197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CAC3634-B419-4708-B74F-B7164F93A982}" type="slidenum">
              <a:rPr lang="en-US" b="0">
                <a:latin typeface="+mn-lt"/>
              </a:rPr>
              <a:pPr>
                <a:defRPr/>
              </a:pPr>
              <a:t>11</a:t>
            </a:fld>
            <a:endParaRPr lang="en-US" b="0">
              <a:latin typeface="+mn-lt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473200" y="457200"/>
            <a:ext cx="7632700" cy="609600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TVC and RCS Control</a:t>
            </a:r>
          </a:p>
        </p:txBody>
      </p:sp>
      <p:pic>
        <p:nvPicPr>
          <p:cNvPr id="51204" name="Picture 23" descr="2DIM_test_slv_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28713"/>
            <a:ext cx="635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3279775" y="2955925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957638" y="2605088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5238750" y="191135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latin typeface="Times New Roman" pitchFamily="18" charset="0"/>
                <a:sym typeface="Wingdings" pitchFamily="2" charset="2"/>
              </a:rPr>
              <a:t></a:t>
            </a: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3948113" y="237013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51209" name="Text Box 9"/>
          <p:cNvSpPr txBox="1">
            <a:spLocks noChangeArrowheads="1"/>
          </p:cNvSpPr>
          <p:nvPr/>
        </p:nvSpPr>
        <p:spPr bwMode="auto">
          <a:xfrm>
            <a:off x="5268913" y="166846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51210" name="Text Box 10"/>
          <p:cNvSpPr txBox="1">
            <a:spLocks noChangeArrowheads="1"/>
          </p:cNvSpPr>
          <p:nvPr/>
        </p:nvSpPr>
        <p:spPr bwMode="auto">
          <a:xfrm>
            <a:off x="7070725" y="1400175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51211" name="Text Box 11"/>
          <p:cNvSpPr txBox="1">
            <a:spLocks noChangeArrowheads="1"/>
          </p:cNvSpPr>
          <p:nvPr/>
        </p:nvSpPr>
        <p:spPr bwMode="auto">
          <a:xfrm>
            <a:off x="6999288" y="1262063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Insertion</a:t>
            </a:r>
          </a:p>
        </p:txBody>
      </p:sp>
      <p:grpSp>
        <p:nvGrpSpPr>
          <p:cNvPr id="51212" name="Group 13"/>
          <p:cNvGrpSpPr>
            <a:grpSpLocks/>
          </p:cNvGrpSpPr>
          <p:nvPr/>
        </p:nvGrpSpPr>
        <p:grpSpPr bwMode="auto">
          <a:xfrm>
            <a:off x="2820988" y="5616575"/>
            <a:ext cx="304800" cy="381000"/>
            <a:chOff x="2775" y="3638"/>
            <a:chExt cx="192" cy="240"/>
          </a:xfrm>
        </p:grpSpPr>
        <p:sp>
          <p:nvSpPr>
            <p:cNvPr id="51232" name="Line 14"/>
            <p:cNvSpPr>
              <a:spLocks noChangeShapeType="1"/>
            </p:cNvSpPr>
            <p:nvPr/>
          </p:nvSpPr>
          <p:spPr bwMode="auto">
            <a:xfrm>
              <a:off x="2775" y="363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1233" name="Line 15"/>
            <p:cNvSpPr>
              <a:spLocks noChangeShapeType="1"/>
            </p:cNvSpPr>
            <p:nvPr/>
          </p:nvSpPr>
          <p:spPr bwMode="auto">
            <a:xfrm>
              <a:off x="2775" y="383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1213" name="Group 16"/>
          <p:cNvGrpSpPr>
            <a:grpSpLocks/>
          </p:cNvGrpSpPr>
          <p:nvPr/>
        </p:nvGrpSpPr>
        <p:grpSpPr bwMode="auto">
          <a:xfrm>
            <a:off x="2235200" y="5622925"/>
            <a:ext cx="304800" cy="381000"/>
            <a:chOff x="2151" y="3638"/>
            <a:chExt cx="192" cy="240"/>
          </a:xfrm>
        </p:grpSpPr>
        <p:sp>
          <p:nvSpPr>
            <p:cNvPr id="51230" name="Line 17"/>
            <p:cNvSpPr>
              <a:spLocks noChangeShapeType="1"/>
            </p:cNvSpPr>
            <p:nvPr/>
          </p:nvSpPr>
          <p:spPr bwMode="auto">
            <a:xfrm>
              <a:off x="2343" y="363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1231" name="Line 18"/>
            <p:cNvSpPr>
              <a:spLocks noChangeShapeType="1"/>
            </p:cNvSpPr>
            <p:nvPr/>
          </p:nvSpPr>
          <p:spPr bwMode="auto">
            <a:xfrm flipH="1">
              <a:off x="2151" y="383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51214" name="Text Box 19"/>
          <p:cNvSpPr txBox="1">
            <a:spLocks noChangeArrowheads="1"/>
          </p:cNvSpPr>
          <p:nvPr/>
        </p:nvSpPr>
        <p:spPr bwMode="auto">
          <a:xfrm>
            <a:off x="2273300" y="5819775"/>
            <a:ext cx="8382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RCS</a:t>
            </a:r>
          </a:p>
        </p:txBody>
      </p:sp>
      <p:sp>
        <p:nvSpPr>
          <p:cNvPr id="51215" name="Line 25"/>
          <p:cNvSpPr>
            <a:spLocks noChangeShapeType="1"/>
          </p:cNvSpPr>
          <p:nvPr/>
        </p:nvSpPr>
        <p:spPr bwMode="auto">
          <a:xfrm>
            <a:off x="7200900" y="5611813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6" name="Line 26"/>
          <p:cNvSpPr>
            <a:spLocks noChangeShapeType="1"/>
          </p:cNvSpPr>
          <p:nvPr/>
        </p:nvSpPr>
        <p:spPr bwMode="auto">
          <a:xfrm flipV="1">
            <a:off x="4114800" y="5932488"/>
            <a:ext cx="1011238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7" name="Line 28"/>
          <p:cNvSpPr>
            <a:spLocks noChangeShapeType="1"/>
          </p:cNvSpPr>
          <p:nvPr/>
        </p:nvSpPr>
        <p:spPr bwMode="auto">
          <a:xfrm>
            <a:off x="4094163" y="5610225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8" name="Line 29"/>
          <p:cNvSpPr>
            <a:spLocks noChangeShapeType="1"/>
          </p:cNvSpPr>
          <p:nvPr/>
        </p:nvSpPr>
        <p:spPr bwMode="auto">
          <a:xfrm flipH="1">
            <a:off x="6327775" y="5927725"/>
            <a:ext cx="8667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19" name="Text Box 30"/>
          <p:cNvSpPr txBox="1">
            <a:spLocks noChangeArrowheads="1"/>
          </p:cNvSpPr>
          <p:nvPr/>
        </p:nvSpPr>
        <p:spPr bwMode="auto">
          <a:xfrm>
            <a:off x="5289550" y="5807075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RCS</a:t>
            </a:r>
          </a:p>
        </p:txBody>
      </p:sp>
      <p:sp>
        <p:nvSpPr>
          <p:cNvPr id="51220" name="Line 32"/>
          <p:cNvSpPr>
            <a:spLocks noChangeShapeType="1"/>
          </p:cNvSpPr>
          <p:nvPr/>
        </p:nvSpPr>
        <p:spPr bwMode="auto">
          <a:xfrm>
            <a:off x="4076700" y="1027113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21" name="Line 33"/>
          <p:cNvSpPr>
            <a:spLocks noChangeShapeType="1"/>
          </p:cNvSpPr>
          <p:nvPr/>
        </p:nvSpPr>
        <p:spPr bwMode="auto">
          <a:xfrm>
            <a:off x="4076700" y="1122363"/>
            <a:ext cx="30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22" name="Line 35"/>
          <p:cNvSpPr>
            <a:spLocks noChangeShapeType="1"/>
          </p:cNvSpPr>
          <p:nvPr/>
        </p:nvSpPr>
        <p:spPr bwMode="auto">
          <a:xfrm>
            <a:off x="2776538" y="1050925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23" name="Line 36"/>
          <p:cNvSpPr>
            <a:spLocks noChangeShapeType="1"/>
          </p:cNvSpPr>
          <p:nvPr/>
        </p:nvSpPr>
        <p:spPr bwMode="auto">
          <a:xfrm flipH="1">
            <a:off x="2463800" y="1127125"/>
            <a:ext cx="30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224" name="Text Box 37"/>
          <p:cNvSpPr txBox="1">
            <a:spLocks noChangeArrowheads="1"/>
          </p:cNvSpPr>
          <p:nvPr/>
        </p:nvSpPr>
        <p:spPr bwMode="auto">
          <a:xfrm>
            <a:off x="2947988" y="990600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TVC</a:t>
            </a:r>
          </a:p>
        </p:txBody>
      </p:sp>
      <p:sp>
        <p:nvSpPr>
          <p:cNvPr id="51225" name="Text Box 12"/>
          <p:cNvSpPr txBox="1">
            <a:spLocks noChangeArrowheads="1"/>
          </p:cNvSpPr>
          <p:nvPr/>
        </p:nvSpPr>
        <p:spPr bwMode="auto">
          <a:xfrm>
            <a:off x="6477000" y="2438400"/>
            <a:ext cx="2133600" cy="5842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12713" indent="-112713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u="sng">
                <a:latin typeface="Times New Roman" pitchFamily="18" charset="0"/>
              </a:rPr>
              <a:t>TVC</a:t>
            </a:r>
          </a:p>
          <a:p>
            <a:pPr eaLnBrk="1" hangingPunct="1">
              <a:spcBef>
                <a:spcPct val="10000"/>
              </a:spcBef>
            </a:pPr>
            <a:r>
              <a:rPr lang="en-US">
                <a:latin typeface="Times New Roman" pitchFamily="18" charset="0"/>
              </a:rPr>
              <a:t>	Max deflection 	10  deg</a:t>
            </a:r>
          </a:p>
          <a:p>
            <a:pPr eaLnBrk="1" hangingPunct="1">
              <a:spcBef>
                <a:spcPct val="10000"/>
              </a:spcBef>
            </a:pPr>
            <a:r>
              <a:rPr lang="en-US">
                <a:latin typeface="Times New Roman" pitchFamily="18" charset="0"/>
              </a:rPr>
              <a:t>	Bandwidth 		100  rad/sec</a:t>
            </a:r>
          </a:p>
        </p:txBody>
      </p:sp>
      <p:sp>
        <p:nvSpPr>
          <p:cNvPr id="51226" name="Text Box 39"/>
          <p:cNvSpPr txBox="1">
            <a:spLocks noChangeArrowheads="1"/>
          </p:cNvSpPr>
          <p:nvPr/>
        </p:nvSpPr>
        <p:spPr bwMode="auto">
          <a:xfrm>
            <a:off x="6477000" y="4495800"/>
            <a:ext cx="2133600" cy="9207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12713" indent="-112713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defTabSz="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defTabSz="2317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u="sng">
                <a:latin typeface="Times New Roman" pitchFamily="18" charset="0"/>
              </a:rPr>
              <a:t>RCS</a:t>
            </a:r>
          </a:p>
          <a:p>
            <a:pPr eaLnBrk="1" hangingPunct="1">
              <a:spcBef>
                <a:spcPct val="10000"/>
              </a:spcBef>
            </a:pPr>
            <a:r>
              <a:rPr lang="en-US">
                <a:latin typeface="Times New Roman" pitchFamily="18" charset="0"/>
              </a:rPr>
              <a:t>	Roll moment 		100  Nm</a:t>
            </a:r>
          </a:p>
          <a:p>
            <a:pPr eaLnBrk="1" hangingPunct="1">
              <a:spcBef>
                <a:spcPct val="10000"/>
              </a:spcBef>
            </a:pPr>
            <a:r>
              <a:rPr lang="en-US">
                <a:latin typeface="Times New Roman" pitchFamily="18" charset="0"/>
              </a:rPr>
              <a:t>	Pitch/Yaw moment  200,000  Nm</a:t>
            </a:r>
          </a:p>
          <a:p>
            <a:pPr eaLnBrk="1" hangingPunct="1">
              <a:spcBef>
                <a:spcPct val="10000"/>
              </a:spcBef>
            </a:pPr>
            <a:r>
              <a:rPr lang="en-US">
                <a:latin typeface="Times New Roman" pitchFamily="18" charset="0"/>
              </a:rPr>
              <a:t>	Dead zone			 0.4  deg</a:t>
            </a:r>
          </a:p>
          <a:p>
            <a:pPr eaLnBrk="1" hangingPunct="1">
              <a:spcBef>
                <a:spcPct val="10000"/>
              </a:spcBef>
            </a:pPr>
            <a:r>
              <a:rPr lang="en-US">
                <a:latin typeface="Times New Roman" pitchFamily="18" charset="0"/>
              </a:rPr>
              <a:t>	Hysteresis			 0.1  deg</a:t>
            </a:r>
          </a:p>
        </p:txBody>
      </p:sp>
      <p:sp>
        <p:nvSpPr>
          <p:cNvPr id="51227" name="Text Box 40"/>
          <p:cNvSpPr txBox="1">
            <a:spLocks noChangeArrowheads="1"/>
          </p:cNvSpPr>
          <p:nvPr/>
        </p:nvSpPr>
        <p:spPr bwMode="auto">
          <a:xfrm>
            <a:off x="100013" y="140335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TVC</a:t>
            </a:r>
            <a:endParaRPr lang="en-US" sz="1200">
              <a:latin typeface="Arial" charset="0"/>
            </a:endParaRPr>
          </a:p>
        </p:txBody>
      </p:sp>
      <p:sp>
        <p:nvSpPr>
          <p:cNvPr id="51228" name="Text Box 41"/>
          <p:cNvSpPr txBox="1">
            <a:spLocks noChangeArrowheads="1"/>
          </p:cNvSpPr>
          <p:nvPr/>
        </p:nvSpPr>
        <p:spPr bwMode="auto">
          <a:xfrm>
            <a:off x="76200" y="18288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4" action="ppaction://hlinksldjump"/>
              </a:rPr>
              <a:t>RCS</a:t>
            </a:r>
            <a:endParaRPr lang="en-US" sz="1200">
              <a:latin typeface="Arial" charset="0"/>
            </a:endParaRPr>
          </a:p>
        </p:txBody>
      </p:sp>
      <p:sp>
        <p:nvSpPr>
          <p:cNvPr id="51229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5BC2D7E-02F8-429F-80AE-61AC16B31B7D}" type="slidenum">
              <a:rPr lang="en-US" b="0">
                <a:latin typeface="+mn-lt"/>
              </a:rPr>
              <a:pPr>
                <a:defRPr/>
              </a:pPr>
              <a:t>12</a:t>
            </a:fld>
            <a:endParaRPr lang="en-US" b="0">
              <a:latin typeface="+mn-lt"/>
            </a:endParaRPr>
          </a:p>
        </p:txBody>
      </p:sp>
      <p:pic>
        <p:nvPicPr>
          <p:cNvPr id="52227" name="Picture 31" descr="2DIM_test_slv_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35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3200" y="457200"/>
            <a:ext cx="7632700" cy="609600"/>
          </a:xfrm>
        </p:spPr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Booster Autopilot Phases </a:t>
            </a: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3287713" y="3143250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2230" name="Text Box 8"/>
          <p:cNvSpPr txBox="1">
            <a:spLocks noChangeArrowheads="1"/>
          </p:cNvSpPr>
          <p:nvPr/>
        </p:nvSpPr>
        <p:spPr bwMode="auto">
          <a:xfrm>
            <a:off x="3894138" y="9461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52231" name="Text Box 9"/>
          <p:cNvSpPr txBox="1">
            <a:spLocks noChangeArrowheads="1"/>
          </p:cNvSpPr>
          <p:nvPr/>
        </p:nvSpPr>
        <p:spPr bwMode="auto">
          <a:xfrm>
            <a:off x="5205413" y="944563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52232" name="Text Box 10"/>
          <p:cNvSpPr txBox="1">
            <a:spLocks noChangeArrowheads="1"/>
          </p:cNvSpPr>
          <p:nvPr/>
        </p:nvSpPr>
        <p:spPr bwMode="auto">
          <a:xfrm>
            <a:off x="7078663" y="158750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52233" name="Text Box 11"/>
          <p:cNvSpPr txBox="1">
            <a:spLocks noChangeArrowheads="1"/>
          </p:cNvSpPr>
          <p:nvPr/>
        </p:nvSpPr>
        <p:spPr bwMode="auto">
          <a:xfrm>
            <a:off x="7007225" y="1449388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Insertion</a:t>
            </a:r>
          </a:p>
        </p:txBody>
      </p:sp>
      <p:sp>
        <p:nvSpPr>
          <p:cNvPr id="52234" name="Line 19"/>
          <p:cNvSpPr>
            <a:spLocks noChangeShapeType="1"/>
          </p:cNvSpPr>
          <p:nvPr/>
        </p:nvSpPr>
        <p:spPr bwMode="auto">
          <a:xfrm>
            <a:off x="7208838" y="5799138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5" name="Line 20"/>
          <p:cNvSpPr>
            <a:spLocks noChangeShapeType="1"/>
          </p:cNvSpPr>
          <p:nvPr/>
        </p:nvSpPr>
        <p:spPr bwMode="auto">
          <a:xfrm flipV="1">
            <a:off x="4122738" y="6130925"/>
            <a:ext cx="685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6" name="Line 21"/>
          <p:cNvSpPr>
            <a:spLocks noChangeShapeType="1"/>
          </p:cNvSpPr>
          <p:nvPr/>
        </p:nvSpPr>
        <p:spPr bwMode="auto">
          <a:xfrm>
            <a:off x="4102100" y="5797550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7" name="Line 22"/>
          <p:cNvSpPr>
            <a:spLocks noChangeShapeType="1"/>
          </p:cNvSpPr>
          <p:nvPr/>
        </p:nvSpPr>
        <p:spPr bwMode="auto">
          <a:xfrm flipH="1">
            <a:off x="6484938" y="6130925"/>
            <a:ext cx="714375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8" name="Line 24"/>
          <p:cNvSpPr>
            <a:spLocks noChangeShapeType="1"/>
          </p:cNvSpPr>
          <p:nvPr/>
        </p:nvSpPr>
        <p:spPr bwMode="auto">
          <a:xfrm>
            <a:off x="4084638" y="1214438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39" name="Line 25"/>
          <p:cNvSpPr>
            <a:spLocks noChangeShapeType="1"/>
          </p:cNvSpPr>
          <p:nvPr/>
        </p:nvSpPr>
        <p:spPr bwMode="auto">
          <a:xfrm>
            <a:off x="4084638" y="1309688"/>
            <a:ext cx="30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40" name="Line 26"/>
          <p:cNvSpPr>
            <a:spLocks noChangeShapeType="1"/>
          </p:cNvSpPr>
          <p:nvPr/>
        </p:nvSpPr>
        <p:spPr bwMode="auto">
          <a:xfrm>
            <a:off x="2784475" y="1238250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41" name="Line 27"/>
          <p:cNvSpPr>
            <a:spLocks noChangeShapeType="1"/>
          </p:cNvSpPr>
          <p:nvPr/>
        </p:nvSpPr>
        <p:spPr bwMode="auto">
          <a:xfrm flipH="1">
            <a:off x="2471738" y="1314450"/>
            <a:ext cx="304800" cy="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2242" name="Text Box 28"/>
          <p:cNvSpPr txBox="1">
            <a:spLocks noChangeArrowheads="1"/>
          </p:cNvSpPr>
          <p:nvPr/>
        </p:nvSpPr>
        <p:spPr bwMode="auto">
          <a:xfrm>
            <a:off x="2889250" y="1184275"/>
            <a:ext cx="1014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Acceleration</a:t>
            </a:r>
          </a:p>
        </p:txBody>
      </p:sp>
      <p:sp>
        <p:nvSpPr>
          <p:cNvPr id="52243" name="Text Box 32"/>
          <p:cNvSpPr txBox="1">
            <a:spLocks noChangeArrowheads="1"/>
          </p:cNvSpPr>
          <p:nvPr/>
        </p:nvSpPr>
        <p:spPr bwMode="auto">
          <a:xfrm>
            <a:off x="4732338" y="6008688"/>
            <a:ext cx="1828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Thrust Vector Pointing</a:t>
            </a:r>
          </a:p>
        </p:txBody>
      </p:sp>
      <p:sp>
        <p:nvSpPr>
          <p:cNvPr id="52244" name="Line 33"/>
          <p:cNvSpPr>
            <a:spLocks noChangeShapeType="1"/>
          </p:cNvSpPr>
          <p:nvPr/>
        </p:nvSpPr>
        <p:spPr bwMode="auto">
          <a:xfrm>
            <a:off x="5402263" y="1189038"/>
            <a:ext cx="0" cy="3810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2245" name="Group 34"/>
          <p:cNvGrpSpPr>
            <a:grpSpLocks/>
          </p:cNvGrpSpPr>
          <p:nvPr/>
        </p:nvGrpSpPr>
        <p:grpSpPr bwMode="auto">
          <a:xfrm>
            <a:off x="2778125" y="3036888"/>
            <a:ext cx="225425" cy="381000"/>
            <a:chOff x="2775" y="3638"/>
            <a:chExt cx="192" cy="240"/>
          </a:xfrm>
        </p:grpSpPr>
        <p:sp>
          <p:nvSpPr>
            <p:cNvPr id="52250" name="Line 35"/>
            <p:cNvSpPr>
              <a:spLocks noChangeShapeType="1"/>
            </p:cNvSpPr>
            <p:nvPr/>
          </p:nvSpPr>
          <p:spPr bwMode="auto">
            <a:xfrm>
              <a:off x="2775" y="363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2251" name="Line 36"/>
            <p:cNvSpPr>
              <a:spLocks noChangeShapeType="1"/>
            </p:cNvSpPr>
            <p:nvPr/>
          </p:nvSpPr>
          <p:spPr bwMode="auto">
            <a:xfrm>
              <a:off x="2775" y="383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52246" name="Text Box 37"/>
          <p:cNvSpPr txBox="1">
            <a:spLocks noChangeArrowheads="1"/>
          </p:cNvSpPr>
          <p:nvPr/>
        </p:nvSpPr>
        <p:spPr bwMode="auto">
          <a:xfrm>
            <a:off x="2927350" y="3211513"/>
            <a:ext cx="1266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Gamma </a:t>
            </a:r>
          </a:p>
        </p:txBody>
      </p:sp>
      <p:sp>
        <p:nvSpPr>
          <p:cNvPr id="52247" name="Text Box 38"/>
          <p:cNvSpPr txBox="1">
            <a:spLocks noChangeArrowheads="1"/>
          </p:cNvSpPr>
          <p:nvPr/>
        </p:nvSpPr>
        <p:spPr bwMode="auto">
          <a:xfrm>
            <a:off x="76200" y="44958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Vector Pointing</a:t>
            </a:r>
            <a:endParaRPr lang="en-US" sz="1200">
              <a:latin typeface="Arial" charset="0"/>
            </a:endParaRPr>
          </a:p>
        </p:txBody>
      </p:sp>
      <p:sp>
        <p:nvSpPr>
          <p:cNvPr id="52248" name="Text Box 39"/>
          <p:cNvSpPr txBox="1">
            <a:spLocks noChangeArrowheads="1"/>
          </p:cNvSpPr>
          <p:nvPr/>
        </p:nvSpPr>
        <p:spPr bwMode="auto">
          <a:xfrm>
            <a:off x="76200" y="21336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dirty="0">
                <a:latin typeface="Arial" charset="0"/>
                <a:hlinkClick r:id="rId4" action="ppaction://hlinksldjump"/>
              </a:rPr>
              <a:t>Acceleration Controller</a:t>
            </a:r>
            <a:endParaRPr lang="en-US" sz="1200" dirty="0">
              <a:latin typeface="Arial" charset="0"/>
            </a:endParaRPr>
          </a:p>
        </p:txBody>
      </p:sp>
      <p:sp>
        <p:nvSpPr>
          <p:cNvPr id="52249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CCF1ABF-F5F5-4310-A357-498147F0DF3F}" type="slidenum">
              <a:rPr lang="en-US" b="0">
                <a:latin typeface="+mn-lt"/>
              </a:rPr>
              <a:pPr>
                <a:defRPr/>
              </a:pPr>
              <a:t>13</a:t>
            </a:fld>
            <a:endParaRPr lang="en-US" b="0">
              <a:latin typeface="+mn-lt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accent2"/>
                </a:solidFill>
              </a:rPr>
              <a:t>ROCKET6 Module Documentation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17650" y="1071563"/>
            <a:ext cx="3656013" cy="5248275"/>
          </a:xfrm>
        </p:spPr>
        <p:txBody>
          <a:bodyPr/>
          <a:lstStyle/>
          <a:p>
            <a:r>
              <a:rPr lang="en-US" sz="1200">
                <a:latin typeface="Arial" charset="0"/>
              </a:rPr>
              <a:t>Geocentric and Geodetic Coordinate Systems</a:t>
            </a:r>
          </a:p>
          <a:p>
            <a:r>
              <a:rPr lang="en-US" sz="1200">
                <a:latin typeface="Arial" charset="0"/>
              </a:rPr>
              <a:t>Integrating the Direction Cosine Matrix</a:t>
            </a:r>
          </a:p>
          <a:p>
            <a:r>
              <a:rPr lang="en-US" sz="1200">
                <a:latin typeface="Arial" charset="0"/>
              </a:rPr>
              <a:t>Translational Equations of Motion</a:t>
            </a:r>
          </a:p>
          <a:p>
            <a:r>
              <a:rPr lang="en-US" sz="1200">
                <a:latin typeface="Arial" charset="0"/>
              </a:rPr>
              <a:t>Newton Module</a:t>
            </a:r>
          </a:p>
          <a:p>
            <a:r>
              <a:rPr lang="en-US" sz="1200">
                <a:latin typeface="Arial" charset="0"/>
              </a:rPr>
              <a:t>Attitude Equations of Motion</a:t>
            </a:r>
          </a:p>
          <a:p>
            <a:r>
              <a:rPr lang="en-US" sz="1200">
                <a:latin typeface="Arial" charset="0"/>
              </a:rPr>
              <a:t>U.S. Standard Atmosphere 76</a:t>
            </a:r>
          </a:p>
          <a:p>
            <a:r>
              <a:rPr lang="en-US" sz="1200">
                <a:latin typeface="Arial" charset="0"/>
              </a:rPr>
              <a:t>Turbulence </a:t>
            </a:r>
          </a:p>
          <a:p>
            <a:r>
              <a:rPr lang="en-US" sz="1200">
                <a:latin typeface="Arial" charset="0"/>
              </a:rPr>
              <a:t>Dryden’s Turbulence Model</a:t>
            </a:r>
          </a:p>
          <a:p>
            <a:r>
              <a:rPr lang="en-US" sz="1200">
                <a:latin typeface="Arial" charset="0"/>
              </a:rPr>
              <a:t>RCS Attitude Control</a:t>
            </a:r>
          </a:p>
          <a:p>
            <a:r>
              <a:rPr lang="en-US" sz="1200">
                <a:latin typeface="Arial" charset="0"/>
              </a:rPr>
              <a:t>Schmitt Trigger</a:t>
            </a:r>
          </a:p>
          <a:p>
            <a:r>
              <a:rPr lang="en-US" sz="1200">
                <a:latin typeface="Arial" charset="0"/>
              </a:rPr>
              <a:t>Roll Controller</a:t>
            </a:r>
          </a:p>
          <a:p>
            <a:r>
              <a:rPr lang="en-US" sz="1200">
                <a:latin typeface="Arial" charset="0"/>
              </a:rPr>
              <a:t>Ascent Guidance for the 3 Stage Booster</a:t>
            </a:r>
          </a:p>
          <a:p>
            <a:r>
              <a:rPr lang="en-US" sz="1200">
                <a:latin typeface="Arial" charset="0"/>
              </a:rPr>
              <a:t>Linear Tangent Guidance for Insertion</a:t>
            </a:r>
          </a:p>
          <a:p>
            <a:r>
              <a:rPr lang="en-US" sz="1200">
                <a:latin typeface="Arial" charset="0"/>
              </a:rPr>
              <a:t>Flight-Plane Base Triad</a:t>
            </a:r>
          </a:p>
          <a:p>
            <a:r>
              <a:rPr lang="en-US" sz="1200">
                <a:latin typeface="Arial" charset="0"/>
              </a:rPr>
              <a:t>Implementation of the LTG Controller</a:t>
            </a:r>
          </a:p>
          <a:p>
            <a:r>
              <a:rPr lang="en-US" sz="1200">
                <a:latin typeface="Arial" charset="0"/>
              </a:rPr>
              <a:t>Program Flow</a:t>
            </a:r>
          </a:p>
          <a:p>
            <a:endParaRPr lang="en-US" sz="1200"/>
          </a:p>
        </p:txBody>
      </p:sp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5057775" y="1184275"/>
            <a:ext cx="3886200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Time-to-Go Calculations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Motor Input Worksheet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Ascent Trajectory Planning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Inertial Navigation System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Space Stabilized Inertial Navigation System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Instrument Errors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NAVSTAR Global Positioning System (GPS)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GPS Satellite Position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GPS Satellite Constellation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The GPS Navigation Problem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Linearization of GPS Navigation Equation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Geometric Dilution of Precision Calculations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GPS User Measurements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Star Tracking and INS Update Procedure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Picking the Best Three Stars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Detector Principle of Operation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Modeling of Line-of-sight Measurements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Computing Tilt Updates for the INS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1200">
                <a:solidFill>
                  <a:schemeClr val="tx1"/>
                </a:solidFill>
                <a:latin typeface="Arial" charset="0"/>
              </a:rPr>
              <a:t>Wake Flow Model</a:t>
            </a:r>
            <a:endParaRPr lang="en-US" sz="1200">
              <a:solidFill>
                <a:schemeClr val="tx1"/>
              </a:solidFill>
              <a:latin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3254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B1C5ED2-CD5B-4798-BF42-E1614A671869}" type="slidenum">
              <a:rPr lang="en-US" b="0">
                <a:latin typeface="+mn-lt"/>
              </a:rPr>
              <a:pPr>
                <a:defRPr/>
              </a:pPr>
              <a:t>14</a:t>
            </a:fld>
            <a:endParaRPr lang="en-US" b="0">
              <a:latin typeface="+mn-lt"/>
            </a:endParaRPr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Geocentric and Geodetic Coordinate Systems</a:t>
            </a:r>
          </a:p>
        </p:txBody>
      </p:sp>
      <p:graphicFrame>
        <p:nvGraphicFramePr>
          <p:cNvPr id="2050" name="Object 9"/>
          <p:cNvGraphicFramePr>
            <a:graphicFrameLocks noChangeAspect="1"/>
          </p:cNvGraphicFramePr>
          <p:nvPr/>
        </p:nvGraphicFramePr>
        <p:xfrm>
          <a:off x="1600200" y="1200150"/>
          <a:ext cx="3762375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Visio" r:id="rId3" imgW="4333042" imgH="3329583" progId="Visio.Drawing.11">
                  <p:embed/>
                </p:oleObj>
              </mc:Choice>
              <mc:Fallback>
                <p:oleObj name="Visio" r:id="rId3" imgW="4333042" imgH="3329583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200150"/>
                        <a:ext cx="3762375" cy="287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4" name="Group 10"/>
          <p:cNvGrpSpPr>
            <a:grpSpLocks/>
          </p:cNvGrpSpPr>
          <p:nvPr/>
        </p:nvGrpSpPr>
        <p:grpSpPr bwMode="auto">
          <a:xfrm>
            <a:off x="4705350" y="1201738"/>
            <a:ext cx="4438650" cy="920750"/>
            <a:chOff x="2964" y="1536"/>
            <a:chExt cx="2796" cy="580"/>
          </a:xfrm>
        </p:grpSpPr>
        <p:sp>
          <p:nvSpPr>
            <p:cNvPr id="2068" name="Text Box 11"/>
            <p:cNvSpPr txBox="1">
              <a:spLocks noChangeArrowheads="1"/>
            </p:cNvSpPr>
            <p:nvPr/>
          </p:nvSpPr>
          <p:spPr bwMode="auto">
            <a:xfrm>
              <a:off x="2964" y="1536"/>
              <a:ext cx="26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Geocentric coordinate system</a:t>
              </a:r>
            </a:p>
          </p:txBody>
        </p:sp>
        <p:sp>
          <p:nvSpPr>
            <p:cNvPr id="2069" name="Text Box 12"/>
            <p:cNvSpPr txBox="1">
              <a:spLocks noChangeArrowheads="1"/>
            </p:cNvSpPr>
            <p:nvPr/>
          </p:nvSpPr>
          <p:spPr bwMode="auto">
            <a:xfrm>
              <a:off x="3108" y="1728"/>
              <a:ext cx="26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1</a:t>
              </a:r>
              <a:r>
                <a:rPr lang="en-US" sz="1600" baseline="30000">
                  <a:latin typeface="Times New Roman" pitchFamily="18" charset="0"/>
                </a:rPr>
                <a:t>G </a:t>
              </a:r>
              <a:r>
                <a:rPr lang="en-US" sz="1600">
                  <a:latin typeface="Times New Roman" pitchFamily="18" charset="0"/>
                </a:rPr>
                <a:t>axis points to the north pole</a:t>
              </a:r>
            </a:p>
          </p:txBody>
        </p:sp>
        <p:sp>
          <p:nvSpPr>
            <p:cNvPr id="2070" name="Text Box 13"/>
            <p:cNvSpPr txBox="1">
              <a:spLocks noChangeArrowheads="1"/>
            </p:cNvSpPr>
            <p:nvPr/>
          </p:nvSpPr>
          <p:spPr bwMode="auto">
            <a:xfrm>
              <a:off x="3120" y="1904"/>
              <a:ext cx="26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3</a:t>
              </a:r>
              <a:r>
                <a:rPr lang="en-US" sz="1600" baseline="30000">
                  <a:latin typeface="Times New Roman" pitchFamily="18" charset="0"/>
                </a:rPr>
                <a:t>G</a:t>
              </a:r>
              <a:r>
                <a:rPr lang="en-US" sz="1600">
                  <a:latin typeface="Times New Roman" pitchFamily="18" charset="0"/>
                </a:rPr>
                <a:t> axis point to the center of the Earth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614488" y="4543425"/>
            <a:ext cx="6858000" cy="1598613"/>
            <a:chOff x="1017" y="2862"/>
            <a:chExt cx="4320" cy="1007"/>
          </a:xfrm>
        </p:grpSpPr>
        <p:graphicFrame>
          <p:nvGraphicFramePr>
            <p:cNvPr id="2051" name="Object 15"/>
            <p:cNvGraphicFramePr>
              <a:graphicFrameLocks noChangeAspect="1"/>
            </p:cNvGraphicFramePr>
            <p:nvPr/>
          </p:nvGraphicFramePr>
          <p:xfrm>
            <a:off x="2433" y="3224"/>
            <a:ext cx="1437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6" name="Equation" r:id="rId5" imgW="2286000" imgH="914400" progId="Equation.3">
                    <p:embed/>
                  </p:oleObj>
                </mc:Choice>
                <mc:Fallback>
                  <p:oleObj name="Equation" r:id="rId5" imgW="2286000" imgH="9144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3" y="3224"/>
                          <a:ext cx="1437" cy="57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Text Box 16"/>
            <p:cNvSpPr txBox="1">
              <a:spLocks noChangeArrowheads="1"/>
            </p:cNvSpPr>
            <p:nvPr/>
          </p:nvSpPr>
          <p:spPr bwMode="auto">
            <a:xfrm>
              <a:off x="1017" y="2862"/>
              <a:ext cx="432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</a:t>
              </a:r>
              <a:r>
                <a:rPr lang="en-US" sz="1600">
                  <a:solidFill>
                    <a:schemeClr val="tx1"/>
                  </a:solidFill>
                  <a:latin typeface="Times New Roman" pitchFamily="18" charset="0"/>
                </a:rPr>
                <a:t>Transformation matrix of geodetic wrt geocentric coordinates</a:t>
              </a:r>
            </a:p>
          </p:txBody>
        </p:sp>
        <p:sp>
          <p:nvSpPr>
            <p:cNvPr id="2067" name="Rectangle 17"/>
            <p:cNvSpPr>
              <a:spLocks noChangeArrowheads="1"/>
            </p:cNvSpPr>
            <p:nvPr/>
          </p:nvSpPr>
          <p:spPr bwMode="auto">
            <a:xfrm>
              <a:off x="4518" y="3677"/>
              <a:ext cx="20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2"/>
                  </a:solidFill>
                  <a:latin typeface="Arial" charset="0"/>
                  <a:sym typeface="Symbol" pitchFamily="18" charset="2"/>
                </a:rPr>
                <a:t>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4705350" y="2162175"/>
            <a:ext cx="4438650" cy="2179638"/>
            <a:chOff x="2964" y="1362"/>
            <a:chExt cx="2796" cy="1373"/>
          </a:xfrm>
        </p:grpSpPr>
        <p:grpSp>
          <p:nvGrpSpPr>
            <p:cNvPr id="2059" name="Group 19"/>
            <p:cNvGrpSpPr>
              <a:grpSpLocks/>
            </p:cNvGrpSpPr>
            <p:nvPr/>
          </p:nvGrpSpPr>
          <p:grpSpPr bwMode="auto">
            <a:xfrm>
              <a:off x="2964" y="1362"/>
              <a:ext cx="2796" cy="734"/>
              <a:chOff x="2964" y="1536"/>
              <a:chExt cx="2796" cy="734"/>
            </a:xfrm>
          </p:grpSpPr>
          <p:sp>
            <p:nvSpPr>
              <p:cNvPr id="2063" name="Text Box 20"/>
              <p:cNvSpPr txBox="1">
                <a:spLocks noChangeArrowheads="1"/>
              </p:cNvSpPr>
              <p:nvPr/>
            </p:nvSpPr>
            <p:spPr bwMode="auto">
              <a:xfrm>
                <a:off x="2964" y="1536"/>
                <a:ext cx="268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 Geodetic coordinate system</a:t>
                </a:r>
              </a:p>
            </p:txBody>
          </p:sp>
          <p:sp>
            <p:nvSpPr>
              <p:cNvPr id="2064" name="Text Box 21"/>
              <p:cNvSpPr txBox="1">
                <a:spLocks noChangeArrowheads="1"/>
              </p:cNvSpPr>
              <p:nvPr/>
            </p:nvSpPr>
            <p:spPr bwMode="auto">
              <a:xfrm>
                <a:off x="3108" y="1728"/>
                <a:ext cx="264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</a:rPr>
                  <a:t>1</a:t>
                </a:r>
                <a:r>
                  <a:rPr lang="en-US" sz="1600" baseline="30000">
                    <a:latin typeface="Times New Roman" pitchFamily="18" charset="0"/>
                  </a:rPr>
                  <a:t>D </a:t>
                </a:r>
                <a:r>
                  <a:rPr lang="en-US" sz="1600">
                    <a:latin typeface="Times New Roman" pitchFamily="18" charset="0"/>
                  </a:rPr>
                  <a:t>axis points to the north pole</a:t>
                </a:r>
              </a:p>
            </p:txBody>
          </p:sp>
          <p:sp>
            <p:nvSpPr>
              <p:cNvPr id="2065" name="Text Box 22"/>
              <p:cNvSpPr txBox="1">
                <a:spLocks noChangeArrowheads="1"/>
              </p:cNvSpPr>
              <p:nvPr/>
            </p:nvSpPr>
            <p:spPr bwMode="auto">
              <a:xfrm>
                <a:off x="3120" y="1904"/>
                <a:ext cx="2640" cy="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</a:rPr>
                  <a:t>3</a:t>
                </a:r>
                <a:r>
                  <a:rPr lang="en-US" sz="1600" baseline="30000">
                    <a:latin typeface="Times New Roman" pitchFamily="18" charset="0"/>
                  </a:rPr>
                  <a:t>D</a:t>
                </a:r>
                <a:r>
                  <a:rPr lang="en-US" sz="1600">
                    <a:latin typeface="Times New Roman" pitchFamily="18" charset="0"/>
                  </a:rPr>
                  <a:t> axis is normal to the local tangent plane and pointing down</a:t>
                </a:r>
              </a:p>
            </p:txBody>
          </p:sp>
        </p:grpSp>
        <p:sp>
          <p:nvSpPr>
            <p:cNvPr id="2060" name="Text Box 23"/>
            <p:cNvSpPr txBox="1">
              <a:spLocks noChangeArrowheads="1"/>
            </p:cNvSpPr>
            <p:nvPr/>
          </p:nvSpPr>
          <p:spPr bwMode="auto">
            <a:xfrm>
              <a:off x="2977" y="2328"/>
              <a:ext cx="246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</a:t>
              </a:r>
              <a:r>
                <a:rPr lang="en-US" sz="1600" i="1">
                  <a:latin typeface="Symbol" pitchFamily="18" charset="2"/>
                </a:rPr>
                <a:t>l</a:t>
              </a:r>
              <a:r>
                <a:rPr lang="en-US" sz="1600" b="0" i="1" baseline="-25000">
                  <a:latin typeface="Times New Roman" pitchFamily="18" charset="0"/>
                </a:rPr>
                <a:t>c</a:t>
              </a:r>
              <a:r>
                <a:rPr lang="en-US" sz="1600">
                  <a:latin typeface="Times New Roman" pitchFamily="18" charset="0"/>
                </a:rPr>
                <a:t>  geocentric latitude</a:t>
              </a:r>
            </a:p>
          </p:txBody>
        </p:sp>
        <p:sp>
          <p:nvSpPr>
            <p:cNvPr id="2061" name="Text Box 24"/>
            <p:cNvSpPr txBox="1">
              <a:spLocks noChangeArrowheads="1"/>
            </p:cNvSpPr>
            <p:nvPr/>
          </p:nvSpPr>
          <p:spPr bwMode="auto">
            <a:xfrm>
              <a:off x="2977" y="2136"/>
              <a:ext cx="246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</a:t>
              </a:r>
              <a:r>
                <a:rPr lang="en-US" sz="1600" i="1">
                  <a:latin typeface="Symbol" pitchFamily="18" charset="2"/>
                </a:rPr>
                <a:t>l</a:t>
              </a:r>
              <a:r>
                <a:rPr lang="en-US" sz="1600" b="0" i="1" baseline="-25000">
                  <a:latin typeface="Times New Roman" pitchFamily="18" charset="0"/>
                </a:rPr>
                <a:t>d</a:t>
              </a:r>
              <a:r>
                <a:rPr lang="en-US" sz="1600">
                  <a:latin typeface="Times New Roman" pitchFamily="18" charset="0"/>
                </a:rPr>
                <a:t>  geodetic latitude</a:t>
              </a:r>
            </a:p>
          </p:txBody>
        </p:sp>
        <p:sp>
          <p:nvSpPr>
            <p:cNvPr id="2062" name="Text Box 25"/>
            <p:cNvSpPr txBox="1">
              <a:spLocks noChangeArrowheads="1"/>
            </p:cNvSpPr>
            <p:nvPr/>
          </p:nvSpPr>
          <p:spPr bwMode="auto">
            <a:xfrm>
              <a:off x="2977" y="2523"/>
              <a:ext cx="246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</a:t>
              </a:r>
              <a:r>
                <a:rPr lang="en-US" sz="1600" i="1">
                  <a:latin typeface="Symbol" pitchFamily="18" charset="2"/>
                </a:rPr>
                <a:t>d </a:t>
              </a:r>
              <a:r>
                <a:rPr lang="en-US" sz="1600">
                  <a:latin typeface="Times New Roman" pitchFamily="18" charset="0"/>
                </a:rPr>
                <a:t>=</a:t>
              </a:r>
              <a:r>
                <a:rPr lang="en-US" sz="1600" i="1">
                  <a:latin typeface="Symbol" pitchFamily="18" charset="2"/>
                </a:rPr>
                <a:t>l</a:t>
              </a:r>
              <a:r>
                <a:rPr lang="en-US" sz="1600" b="0" i="1" baseline="-25000">
                  <a:latin typeface="Times New Roman" pitchFamily="18" charset="0"/>
                </a:rPr>
                <a:t>d</a:t>
              </a:r>
              <a:r>
                <a:rPr lang="en-US" sz="1600">
                  <a:latin typeface="Times New Roman" pitchFamily="18" charset="0"/>
                </a:rPr>
                <a:t> - </a:t>
              </a:r>
              <a:r>
                <a:rPr lang="en-US" sz="1600" i="1">
                  <a:latin typeface="Symbol" pitchFamily="18" charset="2"/>
                </a:rPr>
                <a:t>l</a:t>
              </a:r>
              <a:r>
                <a:rPr lang="en-US" sz="1600" b="0" i="1" baseline="-25000">
                  <a:latin typeface="Times New Roman" pitchFamily="18" charset="0"/>
                </a:rPr>
                <a:t>c</a:t>
              </a:r>
              <a:r>
                <a:rPr lang="en-US" sz="1600">
                  <a:latin typeface="Times New Roman" pitchFamily="18" charset="0"/>
                </a:rPr>
                <a:t>  deflection angle</a:t>
              </a:r>
            </a:p>
          </p:txBody>
        </p:sp>
      </p:grpSp>
      <p:sp>
        <p:nvSpPr>
          <p:cNvPr id="2057" name="Text Box 26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7" action="ppaction://hlinksldjump"/>
              </a:rPr>
              <a:t>Kinematics</a:t>
            </a:r>
            <a:endParaRPr lang="en-US" sz="1200">
              <a:latin typeface="Arial" charset="0"/>
            </a:endParaRPr>
          </a:p>
        </p:txBody>
      </p:sp>
      <p:sp>
        <p:nvSpPr>
          <p:cNvPr id="2058" name="AutoShape 2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DD93E94-84B1-49A3-9D09-35300D4FCFC1}" type="slidenum">
              <a:rPr lang="en-US" b="0">
                <a:latin typeface="+mn-lt"/>
              </a:rPr>
              <a:pPr>
                <a:defRPr/>
              </a:pPr>
              <a:t>15</a:t>
            </a:fld>
            <a:endParaRPr lang="en-US" b="0">
              <a:latin typeface="+mn-lt"/>
            </a:endParaRPr>
          </a:p>
        </p:txBody>
      </p:sp>
      <p:sp>
        <p:nvSpPr>
          <p:cNvPr id="30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Integrating the Direction Cosine Matrix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549400" y="928688"/>
            <a:ext cx="7696200" cy="679450"/>
            <a:chOff x="912" y="576"/>
            <a:chExt cx="4848" cy="428"/>
          </a:xfrm>
        </p:grpSpPr>
        <p:sp>
          <p:nvSpPr>
            <p:cNvPr id="3101" name="Text Box 22"/>
            <p:cNvSpPr txBox="1">
              <a:spLocks noChangeArrowheads="1"/>
            </p:cNvSpPr>
            <p:nvPr/>
          </p:nvSpPr>
          <p:spPr bwMode="auto">
            <a:xfrm>
              <a:off x="912" y="576"/>
              <a:ext cx="4848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19063" indent="-11906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Fundamental problem in kinematics:</a:t>
              </a:r>
              <a:r>
                <a:rPr lang="en-US" sz="1600">
                  <a:latin typeface="Times New Roman" pitchFamily="18" charset="0"/>
                  <a:cs typeface="Times New Roman" pitchFamily="18" charset="0"/>
                </a:rPr>
                <a:t> Given the missile body rates in body coordinates</a:t>
              </a:r>
              <a:endParaRPr lang="en-US" sz="1600">
                <a:latin typeface="Times New Roman" pitchFamily="18" charset="0"/>
              </a:endParaRPr>
            </a:p>
          </p:txBody>
        </p:sp>
        <p:sp>
          <p:nvSpPr>
            <p:cNvPr id="3102" name="Text Box 23"/>
            <p:cNvSpPr txBox="1">
              <a:spLocks noChangeArrowheads="1"/>
            </p:cNvSpPr>
            <p:nvPr/>
          </p:nvSpPr>
          <p:spPr bwMode="auto">
            <a:xfrm>
              <a:off x="2672" y="770"/>
              <a:ext cx="209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/>
              <a:r>
                <a:rPr lang="en-US" sz="1600">
                  <a:latin typeface="Times New Roman" pitchFamily="18" charset="0"/>
                </a:rPr>
                <a:t>calculate the direction cosine matrix</a:t>
              </a:r>
            </a:p>
          </p:txBody>
        </p:sp>
        <p:graphicFrame>
          <p:nvGraphicFramePr>
            <p:cNvPr id="3080" name="Object 24"/>
            <p:cNvGraphicFramePr>
              <a:graphicFrameLocks noChangeAspect="1"/>
            </p:cNvGraphicFramePr>
            <p:nvPr/>
          </p:nvGraphicFramePr>
          <p:xfrm>
            <a:off x="1706" y="798"/>
            <a:ext cx="98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3" name="Equation" r:id="rId3" imgW="1562040" imgH="291960" progId="Equation.3">
                    <p:embed/>
                  </p:oleObj>
                </mc:Choice>
                <mc:Fallback>
                  <p:oleObj name="Equation" r:id="rId3" imgW="1562040" imgH="29196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6" y="798"/>
                          <a:ext cx="984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1" name="Object 25"/>
            <p:cNvGraphicFramePr>
              <a:graphicFrameLocks noChangeAspect="1"/>
            </p:cNvGraphicFramePr>
            <p:nvPr/>
          </p:nvGraphicFramePr>
          <p:xfrm>
            <a:off x="4804" y="773"/>
            <a:ext cx="248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4" name="Equation" r:id="rId5" imgW="393480" imgH="266400" progId="Equation.3">
                    <p:embed/>
                  </p:oleObj>
                </mc:Choice>
                <mc:Fallback>
                  <p:oleObj name="Equation" r:id="rId5" imgW="393480" imgH="26640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4" y="773"/>
                          <a:ext cx="248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524000" y="1676400"/>
            <a:ext cx="7189788" cy="2501900"/>
            <a:chOff x="896" y="1047"/>
            <a:chExt cx="4529" cy="1576"/>
          </a:xfrm>
        </p:grpSpPr>
        <p:graphicFrame>
          <p:nvGraphicFramePr>
            <p:cNvPr id="3076" name="Object 27"/>
            <p:cNvGraphicFramePr>
              <a:graphicFrameLocks noChangeAspect="1"/>
            </p:cNvGraphicFramePr>
            <p:nvPr/>
          </p:nvGraphicFramePr>
          <p:xfrm>
            <a:off x="3098" y="1434"/>
            <a:ext cx="1708" cy="3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5" name="Equation" r:id="rId7" imgW="2705040" imgH="609480" progId="Equation.3">
                    <p:embed/>
                  </p:oleObj>
                </mc:Choice>
                <mc:Fallback>
                  <p:oleObj name="Equation" r:id="rId7" imgW="2705040" imgH="60948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1434"/>
                          <a:ext cx="1708" cy="3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7" name="Object 28"/>
            <p:cNvGraphicFramePr>
              <a:graphicFrameLocks noChangeAspect="1"/>
            </p:cNvGraphicFramePr>
            <p:nvPr/>
          </p:nvGraphicFramePr>
          <p:xfrm>
            <a:off x="3098" y="1265"/>
            <a:ext cx="1459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6" name="Equation" r:id="rId9" imgW="2311200" imgH="266400" progId="Equation.3">
                    <p:embed/>
                  </p:oleObj>
                </mc:Choice>
                <mc:Fallback>
                  <p:oleObj name="Equation" r:id="rId9" imgW="2311200" imgH="2664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98" y="1265"/>
                          <a:ext cx="1459" cy="1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4" name="Text Box 29"/>
            <p:cNvSpPr txBox="1">
              <a:spLocks noChangeArrowheads="1"/>
            </p:cNvSpPr>
            <p:nvPr/>
          </p:nvSpPr>
          <p:spPr bwMode="auto">
            <a:xfrm>
              <a:off x="1005" y="1241"/>
              <a:ext cx="211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/>
              <a:r>
                <a:rPr lang="en-US" sz="1400">
                  <a:latin typeface="Times New Roman" pitchFamily="18" charset="0"/>
                </a:rPr>
                <a:t>– Compare</a:t>
              </a:r>
              <a:r>
                <a:rPr lang="en-US" sz="1600">
                  <a:latin typeface="Times New Roman" pitchFamily="18" charset="0"/>
                </a:rPr>
                <a:t> </a:t>
              </a:r>
              <a:r>
                <a:rPr lang="en-US" sz="1400">
                  <a:latin typeface="Times New Roman" pitchFamily="18" charset="0"/>
                </a:rPr>
                <a:t>the Euler transformation</a:t>
              </a:r>
            </a:p>
          </p:txBody>
        </p:sp>
        <p:sp>
          <p:nvSpPr>
            <p:cNvPr id="3095" name="Text Box 30"/>
            <p:cNvSpPr txBox="1">
              <a:spLocks noChangeArrowheads="1"/>
            </p:cNvSpPr>
            <p:nvPr/>
          </p:nvSpPr>
          <p:spPr bwMode="auto">
            <a:xfrm>
              <a:off x="1002" y="1484"/>
              <a:ext cx="193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/>
              <a:r>
                <a:rPr lang="en-US" sz="1400">
                  <a:latin typeface="Times New Roman" pitchFamily="18" charset="0"/>
                </a:rPr>
                <a:t>– with the definition of the rotational time derivative</a:t>
              </a:r>
              <a:r>
                <a:rPr lang="en-US" sz="1600">
                  <a:latin typeface="Times New Roman" pitchFamily="18" charset="0"/>
                </a:rPr>
                <a:t> </a:t>
              </a:r>
            </a:p>
          </p:txBody>
        </p:sp>
        <p:grpSp>
          <p:nvGrpSpPr>
            <p:cNvPr id="3096" name="Group 31"/>
            <p:cNvGrpSpPr>
              <a:grpSpLocks/>
            </p:cNvGrpSpPr>
            <p:nvPr/>
          </p:nvGrpSpPr>
          <p:grpSpPr bwMode="auto">
            <a:xfrm>
              <a:off x="994" y="1798"/>
              <a:ext cx="4431" cy="386"/>
              <a:chOff x="1056" y="1672"/>
              <a:chExt cx="4416" cy="386"/>
            </a:xfrm>
          </p:grpSpPr>
          <p:sp>
            <p:nvSpPr>
              <p:cNvPr id="3099" name="Text Box 32"/>
              <p:cNvSpPr txBox="1">
                <a:spLocks noChangeArrowheads="1"/>
              </p:cNvSpPr>
              <p:nvPr/>
            </p:nvSpPr>
            <p:spPr bwMode="auto">
              <a:xfrm>
                <a:off x="1056" y="1776"/>
                <a:ext cx="74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Times New Roman" pitchFamily="18" charset="0"/>
                  </a:rPr>
                  <a:t>– and obtain</a:t>
                </a:r>
                <a:r>
                  <a:rPr lang="en-US" sz="1600">
                    <a:latin typeface="Times New Roman" pitchFamily="18" charset="0"/>
                  </a:rPr>
                  <a:t> </a:t>
                </a:r>
              </a:p>
            </p:txBody>
          </p:sp>
          <p:graphicFrame>
            <p:nvGraphicFramePr>
              <p:cNvPr id="3079" name="Object 33"/>
              <p:cNvGraphicFramePr>
                <a:graphicFrameLocks noChangeAspect="1"/>
              </p:cNvGraphicFramePr>
              <p:nvPr/>
            </p:nvGraphicFramePr>
            <p:xfrm>
              <a:off x="1968" y="1672"/>
              <a:ext cx="1056" cy="3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57" name="Equation" r:id="rId11" imgW="1676160" imgH="609480" progId="Equation.3">
                      <p:embed/>
                    </p:oleObj>
                  </mc:Choice>
                  <mc:Fallback>
                    <p:oleObj name="Equation" r:id="rId11" imgW="1676160" imgH="609480" progId="Equation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68" y="1672"/>
                            <a:ext cx="1056" cy="38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00" name="Text Box 34"/>
              <p:cNvSpPr txBox="1">
                <a:spLocks noChangeArrowheads="1"/>
              </p:cNvSpPr>
              <p:nvPr/>
            </p:nvSpPr>
            <p:spPr bwMode="auto">
              <a:xfrm>
                <a:off x="3072" y="1768"/>
                <a:ext cx="24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/>
                <a:r>
                  <a:rPr lang="en-US" sz="1400">
                    <a:latin typeface="Times New Roman" pitchFamily="18" charset="0"/>
                  </a:rPr>
                  <a:t>, relating the TM and the body rates</a:t>
                </a:r>
              </a:p>
            </p:txBody>
          </p:sp>
        </p:grpSp>
        <p:sp>
          <p:nvSpPr>
            <p:cNvPr id="3097" name="Text Box 35"/>
            <p:cNvSpPr txBox="1">
              <a:spLocks noChangeArrowheads="1"/>
            </p:cNvSpPr>
            <p:nvPr/>
          </p:nvSpPr>
          <p:spPr bwMode="auto">
            <a:xfrm>
              <a:off x="896" y="1047"/>
              <a:ext cx="330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Direct solution by integrating the </a:t>
              </a:r>
              <a:r>
                <a:rPr lang="en-US" sz="1600">
                  <a:solidFill>
                    <a:schemeClr val="accent2"/>
                  </a:solidFill>
                  <a:latin typeface="Times New Roman" pitchFamily="18" charset="0"/>
                </a:rPr>
                <a:t>direction cosine matrix</a:t>
              </a:r>
            </a:p>
          </p:txBody>
        </p:sp>
        <p:sp>
          <p:nvSpPr>
            <p:cNvPr id="3098" name="Text Box 36"/>
            <p:cNvSpPr txBox="1">
              <a:spLocks noChangeArrowheads="1"/>
            </p:cNvSpPr>
            <p:nvPr/>
          </p:nvSpPr>
          <p:spPr bwMode="auto">
            <a:xfrm>
              <a:off x="1014" y="2315"/>
              <a:ext cx="6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/>
              <a:r>
                <a:rPr lang="en-US" sz="1400">
                  <a:latin typeface="Times New Roman" pitchFamily="18" charset="0"/>
                </a:rPr>
                <a:t>– solve for</a:t>
              </a:r>
            </a:p>
          </p:txBody>
        </p:sp>
        <p:graphicFrame>
          <p:nvGraphicFramePr>
            <p:cNvPr id="3078" name="Object 37"/>
            <p:cNvGraphicFramePr>
              <a:graphicFrameLocks noChangeAspect="1"/>
            </p:cNvGraphicFramePr>
            <p:nvPr/>
          </p:nvGraphicFramePr>
          <p:xfrm>
            <a:off x="2166" y="2255"/>
            <a:ext cx="1131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8" name="Equation" r:id="rId13" imgW="1790640" imgH="583920" progId="Equation.3">
                    <p:embed/>
                  </p:oleObj>
                </mc:Choice>
                <mc:Fallback>
                  <p:oleObj name="Equation" r:id="rId13" imgW="1790640" imgH="58392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6" y="2255"/>
                          <a:ext cx="1131" cy="36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7014" name="Text Box 38"/>
          <p:cNvSpPr txBox="1">
            <a:spLocks noChangeArrowheads="1"/>
          </p:cNvSpPr>
          <p:nvPr/>
        </p:nvSpPr>
        <p:spPr bwMode="auto">
          <a:xfrm>
            <a:off x="1544638" y="4211638"/>
            <a:ext cx="2111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sz="1600">
                <a:latin typeface="Times New Roman" pitchFamily="18" charset="0"/>
              </a:rPr>
              <a:t> Initialization of TM</a:t>
            </a:r>
            <a:endParaRPr lang="en-US" sz="1600">
              <a:solidFill>
                <a:schemeClr val="accent2"/>
              </a:solidFill>
              <a:latin typeface="Times New Roman" pitchFamily="18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712913" y="4518025"/>
            <a:ext cx="7324725" cy="1997075"/>
            <a:chOff x="1015" y="2837"/>
            <a:chExt cx="4614" cy="1258"/>
          </a:xfrm>
        </p:grpSpPr>
        <p:graphicFrame>
          <p:nvGraphicFramePr>
            <p:cNvPr id="3074" name="Object 40"/>
            <p:cNvGraphicFramePr>
              <a:graphicFrameLocks noChangeAspect="1"/>
            </p:cNvGraphicFramePr>
            <p:nvPr/>
          </p:nvGraphicFramePr>
          <p:xfrm>
            <a:off x="1183" y="3079"/>
            <a:ext cx="2657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59" name="Equation" r:id="rId15" imgW="4216320" imgH="1511280" progId="Equation.3">
                    <p:embed/>
                  </p:oleObj>
                </mc:Choice>
                <mc:Fallback>
                  <p:oleObj name="Equation" r:id="rId15" imgW="4216320" imgH="151128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3" y="3079"/>
                          <a:ext cx="2657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1" name="Text Box 41"/>
            <p:cNvSpPr txBox="1">
              <a:spLocks noChangeArrowheads="1"/>
            </p:cNvSpPr>
            <p:nvPr/>
          </p:nvSpPr>
          <p:spPr bwMode="auto">
            <a:xfrm>
              <a:off x="1015" y="2837"/>
              <a:ext cx="43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Given the initial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geodetic</a:t>
              </a:r>
              <a:r>
                <a:rPr lang="en-US" sz="1400">
                  <a:latin typeface="Times New Roman" pitchFamily="18" charset="0"/>
                </a:rPr>
                <a:t> Euler angles </a:t>
              </a:r>
              <a:r>
                <a:rPr lang="en-US" sz="1400" b="0" i="1">
                  <a:latin typeface="Symbol" pitchFamily="18" charset="2"/>
                </a:rPr>
                <a:t>y</a:t>
              </a:r>
              <a:r>
                <a:rPr lang="en-US" sz="1400">
                  <a:latin typeface="Times New Roman" pitchFamily="18" charset="0"/>
                </a:rPr>
                <a:t>, </a:t>
              </a:r>
              <a:r>
                <a:rPr lang="en-US" sz="1400" b="0" i="1">
                  <a:latin typeface="Symbol" pitchFamily="18" charset="2"/>
                </a:rPr>
                <a:t>q</a:t>
              </a:r>
              <a:r>
                <a:rPr lang="en-US" sz="1400">
                  <a:latin typeface="Times New Roman" pitchFamily="18" charset="0"/>
                </a:rPr>
                <a:t>, </a:t>
              </a:r>
              <a:r>
                <a:rPr lang="en-US" sz="1400" b="0" i="1">
                  <a:latin typeface="Symbol" pitchFamily="18" charset="2"/>
                </a:rPr>
                <a:t>f</a:t>
              </a:r>
              <a:r>
                <a:rPr lang="en-US" sz="1400">
                  <a:latin typeface="Times New Roman" pitchFamily="18" charset="0"/>
                </a:rPr>
                <a:t>  and the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geodetic</a:t>
              </a:r>
              <a:r>
                <a:rPr lang="en-US" sz="1400">
                  <a:latin typeface="Times New Roman" pitchFamily="18" charset="0"/>
                </a:rPr>
                <a:t> coordinates </a:t>
              </a:r>
              <a:r>
                <a:rPr lang="en-US" sz="1400" b="0" i="1">
                  <a:latin typeface="Times New Roman" pitchFamily="18" charset="0"/>
                </a:rPr>
                <a:t>l</a:t>
              </a:r>
              <a:r>
                <a:rPr lang="en-US" sz="1400">
                  <a:latin typeface="Times New Roman" pitchFamily="18" charset="0"/>
                </a:rPr>
                <a:t>, </a:t>
              </a:r>
              <a:r>
                <a:rPr lang="en-US" sz="1400" b="0" i="1">
                  <a:latin typeface="Symbol" pitchFamily="18" charset="2"/>
                </a:rPr>
                <a:t>l</a:t>
              </a:r>
              <a:r>
                <a:rPr lang="en-US" sz="1400" b="0" i="1" baseline="-25000">
                  <a:latin typeface="Times New Roman" pitchFamily="18" charset="0"/>
                </a:rPr>
                <a:t>d </a:t>
              </a:r>
              <a:r>
                <a:rPr lang="en-US" sz="1400">
                  <a:latin typeface="Times New Roman" pitchFamily="18" charset="0"/>
                </a:rPr>
                <a:t>, </a:t>
              </a:r>
              <a:r>
                <a:rPr lang="en-US" sz="1400" b="0" i="1">
                  <a:latin typeface="Times New Roman" pitchFamily="18" charset="0"/>
                </a:rPr>
                <a:t>h</a:t>
              </a:r>
            </a:p>
          </p:txBody>
        </p:sp>
        <p:sp>
          <p:nvSpPr>
            <p:cNvPr id="3092" name="Text Box 42"/>
            <p:cNvSpPr txBox="1">
              <a:spLocks noChangeArrowheads="1"/>
            </p:cNvSpPr>
            <p:nvPr/>
          </p:nvSpPr>
          <p:spPr bwMode="auto">
            <a:xfrm>
              <a:off x="3920" y="3104"/>
              <a:ext cx="162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b="0">
                  <a:latin typeface="Times New Roman" pitchFamily="18" charset="0"/>
                </a:rPr>
                <a:t>[</a:t>
              </a:r>
              <a:r>
                <a:rPr lang="en-US" sz="1400" b="0" i="1">
                  <a:latin typeface="Times New Roman" pitchFamily="18" charset="0"/>
                </a:rPr>
                <a:t>T</a:t>
              </a:r>
              <a:r>
                <a:rPr lang="en-US" sz="1400" b="0">
                  <a:latin typeface="Times New Roman" pitchFamily="18" charset="0"/>
                </a:rPr>
                <a:t>]</a:t>
              </a:r>
              <a:r>
                <a:rPr lang="en-US" sz="1400" b="0" i="1" baseline="30000">
                  <a:latin typeface="Times New Roman" pitchFamily="18" charset="0"/>
                </a:rPr>
                <a:t>DI</a:t>
              </a:r>
              <a:r>
                <a:rPr lang="en-US" sz="1400">
                  <a:latin typeface="Courier New" pitchFamily="49" charset="0"/>
                </a:rPr>
                <a:t> = cad_tdi84(</a:t>
              </a:r>
              <a:r>
                <a:rPr lang="en-US" sz="1400" b="0" i="1">
                  <a:latin typeface="Times New Roman" pitchFamily="18" charset="0"/>
                </a:rPr>
                <a:t>l</a:t>
              </a:r>
              <a:r>
                <a:rPr lang="en-US" sz="1400">
                  <a:latin typeface="Times New Roman" pitchFamily="18" charset="0"/>
                </a:rPr>
                <a:t>, </a:t>
              </a:r>
              <a:r>
                <a:rPr lang="en-US" sz="1400" b="0" i="1">
                  <a:latin typeface="Symbol" pitchFamily="18" charset="2"/>
                </a:rPr>
                <a:t>l</a:t>
              </a:r>
              <a:r>
                <a:rPr lang="en-US" sz="1400" b="0" i="1" baseline="-25000">
                  <a:latin typeface="Times New Roman" pitchFamily="18" charset="0"/>
                </a:rPr>
                <a:t>d</a:t>
              </a:r>
              <a:r>
                <a:rPr lang="en-US" sz="1400">
                  <a:latin typeface="Times New Roman" pitchFamily="18" charset="0"/>
                </a:rPr>
                <a:t>, </a:t>
              </a:r>
              <a:r>
                <a:rPr lang="en-US" sz="1400" b="0" i="1">
                  <a:latin typeface="Times New Roman" pitchFamily="18" charset="0"/>
                </a:rPr>
                <a:t>h</a:t>
              </a:r>
              <a:r>
                <a:rPr lang="en-US" sz="1400">
                  <a:latin typeface="Courier New" pitchFamily="49" charset="0"/>
                </a:rPr>
                <a:t>)</a:t>
              </a:r>
            </a:p>
          </p:txBody>
        </p:sp>
        <p:graphicFrame>
          <p:nvGraphicFramePr>
            <p:cNvPr id="3075" name="Object 43"/>
            <p:cNvGraphicFramePr>
              <a:graphicFrameLocks noChangeAspect="1"/>
            </p:cNvGraphicFramePr>
            <p:nvPr/>
          </p:nvGraphicFramePr>
          <p:xfrm>
            <a:off x="4041" y="3491"/>
            <a:ext cx="1120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0" name="Equation" r:id="rId17" imgW="1777680" imgH="317160" progId="Equation.3">
                    <p:embed/>
                  </p:oleObj>
                </mc:Choice>
                <mc:Fallback>
                  <p:oleObj name="Equation" r:id="rId17" imgW="1777680" imgH="31716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1" y="3491"/>
                          <a:ext cx="1120" cy="200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93" name="Text Box 44"/>
            <p:cNvSpPr txBox="1">
              <a:spLocks noChangeArrowheads="1"/>
            </p:cNvSpPr>
            <p:nvPr/>
          </p:nvSpPr>
          <p:spPr bwMode="auto">
            <a:xfrm>
              <a:off x="5389" y="3883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sym typeface="Symbol" pitchFamily="18" charset="2"/>
                </a:rPr>
                <a:t></a:t>
              </a:r>
            </a:p>
          </p:txBody>
        </p:sp>
      </p:grpSp>
      <p:sp>
        <p:nvSpPr>
          <p:cNvPr id="3088" name="Text Box 45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9" action="ppaction://hlinksldjump"/>
              </a:rPr>
              <a:t>Kinematics</a:t>
            </a:r>
            <a:endParaRPr lang="en-US" sz="1200">
              <a:latin typeface="Arial" charset="0"/>
            </a:endParaRPr>
          </a:p>
        </p:txBody>
      </p:sp>
      <p:sp>
        <p:nvSpPr>
          <p:cNvPr id="3089" name="Text Box 46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3090" name="AutoShape 4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9A307A0-0CA1-4F2E-A6BD-895DD25440A5}" type="slidenum">
              <a:rPr lang="en-US" b="0">
                <a:latin typeface="+mn-lt"/>
              </a:rPr>
              <a:pPr>
                <a:defRPr/>
              </a:pPr>
              <a:t>16</a:t>
            </a:fld>
            <a:endParaRPr lang="en-US" b="0">
              <a:latin typeface="+mn-lt"/>
            </a:endParaRPr>
          </a:p>
        </p:txBody>
      </p:sp>
      <p:sp>
        <p:nvSpPr>
          <p:cNvPr id="41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Translational Equations of Motion</a:t>
            </a:r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1608138" y="1295400"/>
            <a:ext cx="72977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600">
                <a:solidFill>
                  <a:schemeClr val="accent2"/>
                </a:solidFill>
                <a:latin typeface="Arial" charset="0"/>
              </a:rPr>
              <a:t>Newton’s Second Law</a:t>
            </a:r>
            <a:r>
              <a:rPr lang="en-US" sz="1600">
                <a:latin typeface="Arial" charset="0"/>
              </a:rPr>
              <a:t>  </a:t>
            </a:r>
            <a:r>
              <a:rPr lang="en-US" sz="1600">
                <a:latin typeface="Times New Roman" pitchFamily="18" charset="0"/>
              </a:rPr>
              <a:t>The rate of change of linear momentum equals the impressed force and is in the direction in which the force acts</a:t>
            </a:r>
          </a:p>
        </p:txBody>
      </p:sp>
      <p:sp>
        <p:nvSpPr>
          <p:cNvPr id="122886" name="Text Box 6"/>
          <p:cNvSpPr txBox="1">
            <a:spLocks noChangeArrowheads="1"/>
          </p:cNvSpPr>
          <p:nvPr/>
        </p:nvSpPr>
        <p:spPr bwMode="auto">
          <a:xfrm>
            <a:off x="1798638" y="1857375"/>
            <a:ext cx="68754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9863" indent="-16986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 </a:t>
            </a:r>
            <a:r>
              <a:rPr lang="en-US" sz="1400">
                <a:latin typeface="Arial" charset="0"/>
              </a:rPr>
              <a:t>Assumptions  </a:t>
            </a:r>
            <a:r>
              <a:rPr lang="en-US" sz="1400">
                <a:latin typeface="Times New Roman" pitchFamily="18" charset="0"/>
              </a:rPr>
              <a:t> (1) Speed well below the speed of light and (2) mass does not exceed that of natural substances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793875" y="2322513"/>
            <a:ext cx="6875463" cy="655637"/>
            <a:chOff x="1032" y="1670"/>
            <a:chExt cx="4331" cy="413"/>
          </a:xfrm>
        </p:grpSpPr>
        <p:sp>
          <p:nvSpPr>
            <p:cNvPr id="4137" name="Text Box 8"/>
            <p:cNvSpPr txBox="1">
              <a:spLocks noChangeArrowheads="1"/>
            </p:cNvSpPr>
            <p:nvPr/>
          </p:nvSpPr>
          <p:spPr bwMode="auto">
            <a:xfrm>
              <a:off x="1032" y="1670"/>
              <a:ext cx="433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 The inertial frame </a:t>
              </a:r>
              <a:r>
                <a:rPr lang="en-US" sz="1400" b="0" i="1">
                  <a:latin typeface="Times New Roman" pitchFamily="18" charset="0"/>
                </a:rPr>
                <a:t>I</a:t>
              </a:r>
              <a:r>
                <a:rPr lang="en-US" sz="1400">
                  <a:latin typeface="Times New Roman" pitchFamily="18" charset="0"/>
                </a:rPr>
                <a:t> serves as reference frame and the center of mass </a:t>
              </a:r>
              <a:r>
                <a:rPr lang="en-US" sz="1400" b="0" i="1">
                  <a:latin typeface="Times New Roman" pitchFamily="18" charset="0"/>
                </a:rPr>
                <a:t>B</a:t>
              </a:r>
              <a:r>
                <a:rPr lang="en-US" sz="1400">
                  <a:latin typeface="Times New Roman" pitchFamily="18" charset="0"/>
                </a:rPr>
                <a:t> as reference point</a:t>
              </a:r>
            </a:p>
          </p:txBody>
        </p:sp>
        <p:graphicFrame>
          <p:nvGraphicFramePr>
            <p:cNvPr id="4108" name="Object 9"/>
            <p:cNvGraphicFramePr>
              <a:graphicFrameLocks noChangeAspect="1"/>
            </p:cNvGraphicFramePr>
            <p:nvPr/>
          </p:nvGraphicFramePr>
          <p:xfrm>
            <a:off x="1967" y="1907"/>
            <a:ext cx="48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6" name="Equation" r:id="rId3" imgW="774360" imgH="279360" progId="Equation.3">
                    <p:embed/>
                  </p:oleObj>
                </mc:Choice>
                <mc:Fallback>
                  <p:oleObj name="Equation" r:id="rId3" imgW="774360" imgH="27936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7" y="1907"/>
                          <a:ext cx="48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795463" y="2967038"/>
            <a:ext cx="7239000" cy="1449387"/>
            <a:chOff x="1033" y="2076"/>
            <a:chExt cx="4560" cy="913"/>
          </a:xfrm>
        </p:grpSpPr>
        <p:graphicFrame>
          <p:nvGraphicFramePr>
            <p:cNvPr id="4100" name="Object 11"/>
            <p:cNvGraphicFramePr>
              <a:graphicFrameLocks noChangeAspect="1"/>
            </p:cNvGraphicFramePr>
            <p:nvPr/>
          </p:nvGraphicFramePr>
          <p:xfrm>
            <a:off x="1880" y="2703"/>
            <a:ext cx="92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" name="Equation" r:id="rId5" imgW="1460160" imgH="279360" progId="Equation.3">
                    <p:embed/>
                  </p:oleObj>
                </mc:Choice>
                <mc:Fallback>
                  <p:oleObj name="Equation" r:id="rId5" imgW="1460160" imgH="27936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0" y="2703"/>
                          <a:ext cx="920" cy="176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23" name="Text Box 12"/>
            <p:cNvSpPr txBox="1">
              <a:spLocks noChangeArrowheads="1"/>
            </p:cNvSpPr>
            <p:nvPr/>
          </p:nvSpPr>
          <p:spPr bwMode="auto">
            <a:xfrm>
              <a:off x="1037" y="2076"/>
              <a:ext cx="43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 Rigid body assumption: mass is constant or only slowly varying so that </a:t>
              </a:r>
            </a:p>
          </p:txBody>
        </p:sp>
        <p:graphicFrame>
          <p:nvGraphicFramePr>
            <p:cNvPr id="4101" name="Object 13"/>
            <p:cNvGraphicFramePr>
              <a:graphicFrameLocks noChangeAspect="1"/>
            </p:cNvGraphicFramePr>
            <p:nvPr/>
          </p:nvGraphicFramePr>
          <p:xfrm>
            <a:off x="2007" y="2297"/>
            <a:ext cx="1192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8" name="Equation" r:id="rId7" imgW="1892160" imgH="253800" progId="Equation.3">
                    <p:embed/>
                  </p:oleObj>
                </mc:Choice>
                <mc:Fallback>
                  <p:oleObj name="Equation" r:id="rId7" imgW="1892160" imgH="253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07" y="2297"/>
                          <a:ext cx="1192" cy="1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24" name="Group 14"/>
            <p:cNvGrpSpPr>
              <a:grpSpLocks/>
            </p:cNvGrpSpPr>
            <p:nvPr/>
          </p:nvGrpSpPr>
          <p:grpSpPr bwMode="auto">
            <a:xfrm>
              <a:off x="3442" y="2481"/>
              <a:ext cx="1992" cy="173"/>
              <a:chOff x="3480" y="2694"/>
              <a:chExt cx="1992" cy="173"/>
            </a:xfrm>
          </p:grpSpPr>
          <p:sp>
            <p:nvSpPr>
              <p:cNvPr id="4136" name="Text Box 15"/>
              <p:cNvSpPr txBox="1">
                <a:spLocks noChangeArrowheads="1"/>
              </p:cNvSpPr>
              <p:nvPr/>
            </p:nvSpPr>
            <p:spPr bwMode="auto">
              <a:xfrm>
                <a:off x="3600" y="2694"/>
                <a:ext cx="18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mass of vehicle</a:t>
                </a:r>
              </a:p>
            </p:txBody>
          </p:sp>
          <p:graphicFrame>
            <p:nvGraphicFramePr>
              <p:cNvPr id="4107" name="Object 16"/>
              <p:cNvGraphicFramePr>
                <a:graphicFrameLocks noChangeAspect="1"/>
              </p:cNvGraphicFramePr>
              <p:nvPr/>
            </p:nvGraphicFramePr>
            <p:xfrm>
              <a:off x="3480" y="2750"/>
              <a:ext cx="104" cy="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09" name="Equation" r:id="rId9" imgW="164880" imgH="139680" progId="Equation.3">
                      <p:embed/>
                    </p:oleObj>
                  </mc:Choice>
                  <mc:Fallback>
                    <p:oleObj name="Equation" r:id="rId9" imgW="164880" imgH="13968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0" y="2750"/>
                            <a:ext cx="104" cy="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25" name="Group 17"/>
            <p:cNvGrpSpPr>
              <a:grpSpLocks/>
            </p:cNvGrpSpPr>
            <p:nvPr/>
          </p:nvGrpSpPr>
          <p:grpSpPr bwMode="auto">
            <a:xfrm>
              <a:off x="3438" y="2593"/>
              <a:ext cx="2154" cy="173"/>
              <a:chOff x="3484" y="2819"/>
              <a:chExt cx="2154" cy="173"/>
            </a:xfrm>
          </p:grpSpPr>
          <p:sp>
            <p:nvSpPr>
              <p:cNvPr id="4135" name="Text Box 18"/>
              <p:cNvSpPr txBox="1">
                <a:spLocks noChangeArrowheads="1"/>
              </p:cNvSpPr>
              <p:nvPr/>
            </p:nvSpPr>
            <p:spPr bwMode="auto">
              <a:xfrm>
                <a:off x="3600" y="2819"/>
                <a:ext cx="2038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velocity of vehicle c.m.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  <a:r>
                  <a:rPr lang="en-US" sz="1200">
                    <a:latin typeface="Times New Roman" pitchFamily="18" charset="0"/>
                  </a:rPr>
                  <a:t> wrt inertial frame </a:t>
                </a:r>
                <a:r>
                  <a:rPr lang="en-US" sz="1200" b="0" i="1">
                    <a:latin typeface="Times New Roman" pitchFamily="18" charset="0"/>
                  </a:rPr>
                  <a:t>I</a:t>
                </a:r>
              </a:p>
            </p:txBody>
          </p:sp>
          <p:graphicFrame>
            <p:nvGraphicFramePr>
              <p:cNvPr id="4106" name="Object 19"/>
              <p:cNvGraphicFramePr>
                <a:graphicFrameLocks noChangeAspect="1"/>
              </p:cNvGraphicFramePr>
              <p:nvPr/>
            </p:nvGraphicFramePr>
            <p:xfrm>
              <a:off x="3484" y="2823"/>
              <a:ext cx="128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0" name="Equation" r:id="rId11" imgW="203040" imgH="228600" progId="Equation.3">
                      <p:embed/>
                    </p:oleObj>
                  </mc:Choice>
                  <mc:Fallback>
                    <p:oleObj name="Equation" r:id="rId11" imgW="203040" imgH="228600" progId="Equation.3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4" y="2823"/>
                            <a:ext cx="128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26" name="Group 20"/>
            <p:cNvGrpSpPr>
              <a:grpSpLocks/>
            </p:cNvGrpSpPr>
            <p:nvPr/>
          </p:nvGrpSpPr>
          <p:grpSpPr bwMode="auto">
            <a:xfrm>
              <a:off x="3438" y="2705"/>
              <a:ext cx="1972" cy="173"/>
              <a:chOff x="3500" y="2941"/>
              <a:chExt cx="1972" cy="173"/>
            </a:xfrm>
          </p:grpSpPr>
          <p:sp>
            <p:nvSpPr>
              <p:cNvPr id="4134" name="Text Box 21"/>
              <p:cNvSpPr txBox="1">
                <a:spLocks noChangeArrowheads="1"/>
              </p:cNvSpPr>
              <p:nvPr/>
            </p:nvSpPr>
            <p:spPr bwMode="auto">
              <a:xfrm>
                <a:off x="3600" y="2941"/>
                <a:ext cx="18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aerodynamics and propulsive forces</a:t>
                </a:r>
              </a:p>
            </p:txBody>
          </p:sp>
          <p:graphicFrame>
            <p:nvGraphicFramePr>
              <p:cNvPr id="4105" name="Object 22"/>
              <p:cNvGraphicFramePr>
                <a:graphicFrameLocks noChangeAspect="1"/>
              </p:cNvGraphicFramePr>
              <p:nvPr/>
            </p:nvGraphicFramePr>
            <p:xfrm>
              <a:off x="3500" y="2957"/>
              <a:ext cx="152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1" name="Equation" r:id="rId13" imgW="241200" imgH="241200" progId="Equation.3">
                      <p:embed/>
                    </p:oleObj>
                  </mc:Choice>
                  <mc:Fallback>
                    <p:oleObj name="Equation" r:id="rId13" imgW="241200" imgH="241200" progId="Equation.3">
                      <p:embed/>
                      <p:pic>
                        <p:nvPicPr>
                          <p:cNvPr id="0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0" y="2957"/>
                            <a:ext cx="152" cy="1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27" name="Group 23"/>
            <p:cNvGrpSpPr>
              <a:grpSpLocks/>
            </p:cNvGrpSpPr>
            <p:nvPr/>
          </p:nvGrpSpPr>
          <p:grpSpPr bwMode="auto">
            <a:xfrm>
              <a:off x="3438" y="2816"/>
              <a:ext cx="2000" cy="173"/>
              <a:chOff x="3478" y="3062"/>
              <a:chExt cx="2000" cy="173"/>
            </a:xfrm>
          </p:grpSpPr>
          <p:sp>
            <p:nvSpPr>
              <p:cNvPr id="4133" name="Text Box 24"/>
              <p:cNvSpPr txBox="1">
                <a:spLocks noChangeArrowheads="1"/>
              </p:cNvSpPr>
              <p:nvPr/>
            </p:nvSpPr>
            <p:spPr bwMode="auto">
              <a:xfrm>
                <a:off x="3606" y="3062"/>
                <a:ext cx="18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weight</a:t>
                </a:r>
              </a:p>
            </p:txBody>
          </p:sp>
          <p:graphicFrame>
            <p:nvGraphicFramePr>
              <p:cNvPr id="4104" name="Object 25"/>
              <p:cNvGraphicFramePr>
                <a:graphicFrameLocks noChangeAspect="1"/>
              </p:cNvGraphicFramePr>
              <p:nvPr/>
            </p:nvGraphicFramePr>
            <p:xfrm>
              <a:off x="3478" y="3131"/>
              <a:ext cx="152" cy="10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2" name="Equation" r:id="rId15" imgW="241200" imgH="164880" progId="Equation.3">
                      <p:embed/>
                    </p:oleObj>
                  </mc:Choice>
                  <mc:Fallback>
                    <p:oleObj name="Equation" r:id="rId15" imgW="241200" imgH="16488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78" y="3131"/>
                            <a:ext cx="152" cy="10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28" name="Group 26"/>
            <p:cNvGrpSpPr>
              <a:grpSpLocks/>
            </p:cNvGrpSpPr>
            <p:nvPr/>
          </p:nvGrpSpPr>
          <p:grpSpPr bwMode="auto">
            <a:xfrm>
              <a:off x="3438" y="2369"/>
              <a:ext cx="1978" cy="173"/>
              <a:chOff x="3490" y="2569"/>
              <a:chExt cx="1978" cy="173"/>
            </a:xfrm>
          </p:grpSpPr>
          <p:sp>
            <p:nvSpPr>
              <p:cNvPr id="4132" name="Text Box 27"/>
              <p:cNvSpPr txBox="1">
                <a:spLocks noChangeArrowheads="1"/>
              </p:cNvSpPr>
              <p:nvPr/>
            </p:nvSpPr>
            <p:spPr bwMode="auto">
              <a:xfrm>
                <a:off x="3596" y="2569"/>
                <a:ext cx="18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angular momentum</a:t>
                </a:r>
                <a:endParaRPr lang="en-US" sz="1200" b="0" i="1">
                  <a:latin typeface="Times New Roman" pitchFamily="18" charset="0"/>
                </a:endParaRPr>
              </a:p>
            </p:txBody>
          </p:sp>
          <p:graphicFrame>
            <p:nvGraphicFramePr>
              <p:cNvPr id="4103" name="Object 28"/>
              <p:cNvGraphicFramePr>
                <a:graphicFrameLocks noChangeAspect="1"/>
              </p:cNvGraphicFramePr>
              <p:nvPr/>
            </p:nvGraphicFramePr>
            <p:xfrm>
              <a:off x="3490" y="2578"/>
              <a:ext cx="128" cy="1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3" name="Equation" r:id="rId17" imgW="203040" imgH="228600" progId="Equation.3">
                      <p:embed/>
                    </p:oleObj>
                  </mc:Choice>
                  <mc:Fallback>
                    <p:oleObj name="Equation" r:id="rId17" imgW="203040" imgH="22860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90" y="2578"/>
                            <a:ext cx="128" cy="1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129" name="Group 29"/>
            <p:cNvGrpSpPr>
              <a:grpSpLocks/>
            </p:cNvGrpSpPr>
            <p:nvPr/>
          </p:nvGrpSpPr>
          <p:grpSpPr bwMode="auto">
            <a:xfrm>
              <a:off x="3438" y="2257"/>
              <a:ext cx="2155" cy="173"/>
              <a:chOff x="3483" y="2420"/>
              <a:chExt cx="2155" cy="173"/>
            </a:xfrm>
          </p:grpSpPr>
          <p:sp>
            <p:nvSpPr>
              <p:cNvPr id="4131" name="Text Box 30"/>
              <p:cNvSpPr txBox="1">
                <a:spLocks noChangeArrowheads="1"/>
              </p:cNvSpPr>
              <p:nvPr/>
            </p:nvSpPr>
            <p:spPr bwMode="auto">
              <a:xfrm>
                <a:off x="3593" y="2420"/>
                <a:ext cx="2045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rotational time derivative wrt inertial frame </a:t>
                </a:r>
                <a:r>
                  <a:rPr lang="en-US" sz="1200" b="0" i="1">
                    <a:latin typeface="Times New Roman" pitchFamily="18" charset="0"/>
                  </a:rPr>
                  <a:t>I</a:t>
                </a:r>
              </a:p>
            </p:txBody>
          </p:sp>
          <p:graphicFrame>
            <p:nvGraphicFramePr>
              <p:cNvPr id="4102" name="Object 31"/>
              <p:cNvGraphicFramePr>
                <a:graphicFrameLocks noChangeAspect="1"/>
              </p:cNvGraphicFramePr>
              <p:nvPr/>
            </p:nvGraphicFramePr>
            <p:xfrm>
              <a:off x="3483" y="2441"/>
              <a:ext cx="136" cy="1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4" name="Equation" r:id="rId19" imgW="215640" imgH="190440" progId="Equation.3">
                      <p:embed/>
                    </p:oleObj>
                  </mc:Choice>
                  <mc:Fallback>
                    <p:oleObj name="Equation" r:id="rId19" imgW="215640" imgH="19044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83" y="2441"/>
                            <a:ext cx="136" cy="12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4130" name="Text Box 32"/>
            <p:cNvSpPr txBox="1">
              <a:spLocks noChangeArrowheads="1"/>
            </p:cNvSpPr>
            <p:nvPr/>
          </p:nvSpPr>
          <p:spPr bwMode="auto">
            <a:xfrm>
              <a:off x="1033" y="2456"/>
              <a:ext cx="220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 Translational equations of motion</a:t>
              </a:r>
            </a:p>
          </p:txBody>
        </p:sp>
      </p:grpSp>
      <p:grpSp>
        <p:nvGrpSpPr>
          <p:cNvPr id="10" name="Group 33"/>
          <p:cNvGrpSpPr>
            <a:grpSpLocks/>
          </p:cNvGrpSpPr>
          <p:nvPr/>
        </p:nvGrpSpPr>
        <p:grpSpPr bwMode="auto">
          <a:xfrm>
            <a:off x="1795463" y="4375150"/>
            <a:ext cx="7104062" cy="1050925"/>
            <a:chOff x="1033" y="2963"/>
            <a:chExt cx="4475" cy="662"/>
          </a:xfrm>
        </p:grpSpPr>
        <p:sp>
          <p:nvSpPr>
            <p:cNvPr id="4122" name="Text Box 34"/>
            <p:cNvSpPr txBox="1">
              <a:spLocks noChangeArrowheads="1"/>
            </p:cNvSpPr>
            <p:nvPr/>
          </p:nvSpPr>
          <p:spPr bwMode="auto">
            <a:xfrm>
              <a:off x="1033" y="2963"/>
              <a:ext cx="4475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7013" indent="-2270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 Acceleration is expressed in inertial coordinates ]</a:t>
              </a:r>
              <a:r>
                <a:rPr lang="en-US" sz="1400" b="0" i="1" baseline="30000">
                  <a:latin typeface="Times New Roman" pitchFamily="18" charset="0"/>
                </a:rPr>
                <a:t>I</a:t>
              </a:r>
              <a:r>
                <a:rPr lang="en-US" sz="1400">
                  <a:latin typeface="Times New Roman" pitchFamily="18" charset="0"/>
                </a:rPr>
                <a:t>, the aerodynamic and propulsive forces in body coordinates ]</a:t>
              </a:r>
              <a:r>
                <a:rPr lang="en-US" sz="1400" b="0" i="1" baseline="30000">
                  <a:latin typeface="Times New Roman" pitchFamily="18" charset="0"/>
                </a:rPr>
                <a:t>B</a:t>
              </a:r>
              <a:r>
                <a:rPr lang="en-US" sz="1400">
                  <a:latin typeface="Times New Roman" pitchFamily="18" charset="0"/>
                </a:rPr>
                <a:t>, and gravity in geocentric coordinates ]</a:t>
              </a:r>
              <a:r>
                <a:rPr lang="en-US" sz="1400" b="0" i="1" baseline="30000">
                  <a:latin typeface="Times New Roman" pitchFamily="18" charset="0"/>
                </a:rPr>
                <a:t>G</a:t>
              </a:r>
            </a:p>
          </p:txBody>
        </p:sp>
        <p:graphicFrame>
          <p:nvGraphicFramePr>
            <p:cNvPr id="4099" name="Object 35"/>
            <p:cNvGraphicFramePr>
              <a:graphicFrameLocks noChangeAspect="1"/>
            </p:cNvGraphicFramePr>
            <p:nvPr/>
          </p:nvGraphicFramePr>
          <p:xfrm>
            <a:off x="1922" y="3283"/>
            <a:ext cx="1558" cy="3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5" name="Equation" r:id="rId21" imgW="2476440" imgH="545760" progId="Equation.3">
                    <p:embed/>
                  </p:oleObj>
                </mc:Choice>
                <mc:Fallback>
                  <p:oleObj name="Equation" r:id="rId21" imgW="2476440" imgH="54576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2" y="3283"/>
                          <a:ext cx="1558" cy="3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1800225" y="5443538"/>
            <a:ext cx="7343775" cy="793750"/>
            <a:chOff x="1036" y="3636"/>
            <a:chExt cx="4626" cy="500"/>
          </a:xfrm>
        </p:grpSpPr>
        <p:grpSp>
          <p:nvGrpSpPr>
            <p:cNvPr id="4119" name="Group 37"/>
            <p:cNvGrpSpPr>
              <a:grpSpLocks/>
            </p:cNvGrpSpPr>
            <p:nvPr/>
          </p:nvGrpSpPr>
          <p:grpSpPr bwMode="auto">
            <a:xfrm>
              <a:off x="1036" y="3636"/>
              <a:ext cx="4626" cy="500"/>
              <a:chOff x="1036" y="3636"/>
              <a:chExt cx="4626" cy="500"/>
            </a:xfrm>
          </p:grpSpPr>
          <p:graphicFrame>
            <p:nvGraphicFramePr>
              <p:cNvPr id="4098" name="Object 38"/>
              <p:cNvGraphicFramePr>
                <a:graphicFrameLocks noChangeAspect="1"/>
              </p:cNvGraphicFramePr>
              <p:nvPr/>
            </p:nvGraphicFramePr>
            <p:xfrm>
              <a:off x="1909" y="3808"/>
              <a:ext cx="659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216" name="Equation" r:id="rId23" imgW="1041120" imgH="520560" progId="Equation.3">
                      <p:embed/>
                    </p:oleObj>
                  </mc:Choice>
                  <mc:Fallback>
                    <p:oleObj name="Equation" r:id="rId23" imgW="1041120" imgH="520560" progId="Equation.3">
                      <p:embed/>
                      <p:pic>
                        <p:nvPicPr>
                          <p:cNvPr id="0" name="Object 3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09" y="3808"/>
                            <a:ext cx="659" cy="3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121" name="Text Box 39"/>
              <p:cNvSpPr txBox="1">
                <a:spLocks noChangeArrowheads="1"/>
              </p:cNvSpPr>
              <p:nvPr/>
            </p:nvSpPr>
            <p:spPr bwMode="auto">
              <a:xfrm>
                <a:off x="1036" y="3636"/>
                <a:ext cx="4626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27013" indent="-227013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–  Integration yields inertial displacement vector of vehicle c.m. </a:t>
                </a:r>
                <a:r>
                  <a:rPr lang="en-US" sz="1400" b="0" i="1">
                    <a:latin typeface="Times New Roman" pitchFamily="18" charset="0"/>
                  </a:rPr>
                  <a:t>B</a:t>
                </a:r>
                <a:r>
                  <a:rPr lang="en-US" sz="1400">
                    <a:latin typeface="Times New Roman" pitchFamily="18" charset="0"/>
                  </a:rPr>
                  <a:t> wrt center of the Earth </a:t>
                </a:r>
                <a:r>
                  <a:rPr lang="en-US" sz="1400" b="0" i="1">
                    <a:latin typeface="Times New Roman" pitchFamily="18" charset="0"/>
                  </a:rPr>
                  <a:t>I</a:t>
                </a:r>
              </a:p>
            </p:txBody>
          </p:sp>
        </p:grpSp>
        <p:sp>
          <p:nvSpPr>
            <p:cNvPr id="4120" name="Text Box 40"/>
            <p:cNvSpPr txBox="1">
              <a:spLocks noChangeArrowheads="1"/>
            </p:cNvSpPr>
            <p:nvPr/>
          </p:nvSpPr>
          <p:spPr bwMode="auto">
            <a:xfrm>
              <a:off x="5130" y="3820"/>
              <a:ext cx="2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  <p:sp>
        <p:nvSpPr>
          <p:cNvPr id="4117" name="Text Box 41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5" action="ppaction://hlinksldjump"/>
              </a:rPr>
              <a:t>Newton</a:t>
            </a:r>
            <a:endParaRPr lang="en-US" sz="1200">
              <a:latin typeface="Arial" charset="0"/>
            </a:endParaRPr>
          </a:p>
        </p:txBody>
      </p:sp>
      <p:sp>
        <p:nvSpPr>
          <p:cNvPr id="4118" name="AutoShape 4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/>
      <p:bldP spid="12288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5668604-9994-49E5-9935-7CBD88D5C22D}" type="slidenum">
              <a:rPr lang="en-US" b="0">
                <a:latin typeface="+mn-lt"/>
              </a:rPr>
              <a:pPr>
                <a:defRPr/>
              </a:pPr>
              <a:t>17</a:t>
            </a:fld>
            <a:endParaRPr lang="en-US" b="0">
              <a:latin typeface="+mn-lt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Newton Module</a:t>
            </a: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1538288" y="1123950"/>
          <a:ext cx="7437437" cy="532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Visio" r:id="rId3" imgW="6535670" imgH="4606647" progId="Visio.Drawing.11">
                  <p:embed/>
                </p:oleObj>
              </mc:Choice>
              <mc:Fallback>
                <p:oleObj name="Visio" r:id="rId3" imgW="6535670" imgH="460664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8288" y="1123950"/>
                        <a:ext cx="7437437" cy="5329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266950" y="5694363"/>
            <a:ext cx="3609975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–  Functions starting with </a:t>
            </a:r>
            <a:r>
              <a:rPr lang="en-US" sz="1400">
                <a:solidFill>
                  <a:schemeClr val="accent2"/>
                </a:solidFill>
                <a:latin typeface="Courier New" pitchFamily="49" charset="0"/>
              </a:rPr>
              <a:t>cad</a:t>
            </a:r>
            <a:r>
              <a:rPr lang="en-US" sz="1200">
                <a:latin typeface="Times New Roman" pitchFamily="18" charset="0"/>
              </a:rPr>
              <a:t> or </a:t>
            </a:r>
            <a:r>
              <a:rPr lang="en-US" sz="1400">
                <a:solidFill>
                  <a:schemeClr val="accent2"/>
                </a:solidFill>
                <a:latin typeface="Courier New" pitchFamily="49" charset="0"/>
              </a:rPr>
              <a:t>mat</a:t>
            </a:r>
            <a:r>
              <a:rPr lang="en-US" sz="1200">
                <a:latin typeface="Times New Roman" pitchFamily="18" charset="0"/>
              </a:rPr>
              <a:t> are CADAC++ utilities</a:t>
            </a:r>
          </a:p>
        </p:txBody>
      </p:sp>
      <p:sp>
        <p:nvSpPr>
          <p:cNvPr id="5126" name="Text Box 6"/>
          <p:cNvSpPr txBox="1">
            <a:spLocks noChangeArrowheads="1"/>
          </p:cNvSpPr>
          <p:nvPr/>
        </p:nvSpPr>
        <p:spPr bwMode="auto">
          <a:xfrm>
            <a:off x="5302250" y="6064250"/>
            <a:ext cx="344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Arial" charset="0"/>
                <a:cs typeface="Arial" charset="0"/>
              </a:rPr>
              <a:t>♣</a:t>
            </a:r>
          </a:p>
        </p:txBody>
      </p:sp>
      <p:sp>
        <p:nvSpPr>
          <p:cNvPr id="5127" name="Text Box 8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5" action="ppaction://hlinksldjump"/>
              </a:rPr>
              <a:t>Newton</a:t>
            </a:r>
            <a:endParaRPr lang="en-US" sz="1200">
              <a:latin typeface="Arial" charset="0"/>
            </a:endParaRPr>
          </a:p>
        </p:txBody>
      </p:sp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5129" name="AutoShape 10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C0A016C-D4D8-448B-AD31-17294EB9888E}" type="slidenum">
              <a:rPr lang="en-US" b="0">
                <a:latin typeface="+mn-lt"/>
              </a:rPr>
              <a:pPr>
                <a:defRPr/>
              </a:pPr>
              <a:t>18</a:t>
            </a:fld>
            <a:endParaRPr lang="en-US" b="0">
              <a:latin typeface="+mn-lt"/>
            </a:endParaRPr>
          </a:p>
        </p:txBody>
      </p:sp>
      <p:sp>
        <p:nvSpPr>
          <p:cNvPr id="616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Attitude Equations of Motion</a:t>
            </a:r>
          </a:p>
        </p:txBody>
      </p:sp>
      <p:sp>
        <p:nvSpPr>
          <p:cNvPr id="6161" name="Text Box 4">
            <a:hlinkClick r:id="rId3" action="ppaction://hlinkpres?slideindex=6&amp;slidetitle=GSWS6  Modular Architecture"/>
          </p:cNvPr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4" action="ppaction://hlinksldjump"/>
              </a:rPr>
              <a:t>Euler</a:t>
            </a:r>
            <a:endParaRPr lang="en-US" sz="1200">
              <a:latin typeface="Arial" charset="0"/>
            </a:endParaRPr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/>
        </p:nvGraphicFramePr>
        <p:xfrm>
          <a:off x="4527550" y="3327400"/>
          <a:ext cx="88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2" name="Equation" r:id="rId5" imgW="88560" imgH="203040" progId="Equation.3">
                  <p:embed/>
                </p:oleObj>
              </mc:Choice>
              <mc:Fallback>
                <p:oleObj name="Equation" r:id="rId5" imgW="88560" imgH="2030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7550" y="3327400"/>
                        <a:ext cx="88900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485900" y="965200"/>
            <a:ext cx="7048500" cy="2092325"/>
            <a:chOff x="936" y="608"/>
            <a:chExt cx="4440" cy="1318"/>
          </a:xfrm>
        </p:grpSpPr>
        <p:sp>
          <p:nvSpPr>
            <p:cNvPr id="6176" name="Text Box 7"/>
            <p:cNvSpPr txBox="1">
              <a:spLocks noChangeArrowheads="1"/>
            </p:cNvSpPr>
            <p:nvPr/>
          </p:nvSpPr>
          <p:spPr bwMode="auto">
            <a:xfrm>
              <a:off x="936" y="608"/>
              <a:ext cx="12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</a:t>
              </a:r>
              <a:r>
                <a:rPr lang="en-US" sz="1600">
                  <a:solidFill>
                    <a:schemeClr val="accent2"/>
                  </a:solidFill>
                  <a:latin typeface="Times New Roman" pitchFamily="18" charset="0"/>
                </a:rPr>
                <a:t>Euler’s Law:</a:t>
              </a:r>
            </a:p>
          </p:txBody>
        </p:sp>
        <p:graphicFrame>
          <p:nvGraphicFramePr>
            <p:cNvPr id="6153" name="Object 8"/>
            <p:cNvGraphicFramePr>
              <a:graphicFrameLocks noChangeAspect="1"/>
            </p:cNvGraphicFramePr>
            <p:nvPr/>
          </p:nvGraphicFramePr>
          <p:xfrm>
            <a:off x="1056" y="816"/>
            <a:ext cx="4320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3" name="Equation" r:id="rId7" imgW="6858000" imgH="253800" progId="Equation.3">
                    <p:embed/>
                  </p:oleObj>
                </mc:Choice>
                <mc:Fallback>
                  <p:oleObj name="Equation" r:id="rId7" imgW="6858000" imgH="2538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816"/>
                          <a:ext cx="4320" cy="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" name="Object 9"/>
            <p:cNvGraphicFramePr>
              <a:graphicFrameLocks noChangeAspect="1"/>
            </p:cNvGraphicFramePr>
            <p:nvPr/>
          </p:nvGraphicFramePr>
          <p:xfrm>
            <a:off x="1615" y="1236"/>
            <a:ext cx="578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4" name="Equation" r:id="rId9" imgW="914400" imgH="266400" progId="Equation.3">
                    <p:embed/>
                  </p:oleObj>
                </mc:Choice>
                <mc:Fallback>
                  <p:oleObj name="Equation" r:id="rId9" imgW="914400" imgH="2664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5" y="1236"/>
                          <a:ext cx="578" cy="1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177" name="Group 10"/>
            <p:cNvGrpSpPr>
              <a:grpSpLocks/>
            </p:cNvGrpSpPr>
            <p:nvPr/>
          </p:nvGrpSpPr>
          <p:grpSpPr bwMode="auto">
            <a:xfrm>
              <a:off x="2647" y="960"/>
              <a:ext cx="2633" cy="966"/>
              <a:chOff x="2647" y="960"/>
              <a:chExt cx="2633" cy="966"/>
            </a:xfrm>
          </p:grpSpPr>
          <p:sp>
            <p:nvSpPr>
              <p:cNvPr id="6178" name="Text Box 11"/>
              <p:cNvSpPr txBox="1">
                <a:spLocks noChangeArrowheads="1"/>
              </p:cNvSpPr>
              <p:nvPr/>
            </p:nvSpPr>
            <p:spPr bwMode="auto">
              <a:xfrm>
                <a:off x="3112" y="960"/>
                <a:ext cx="2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angular momentum of vehicle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  <a:r>
                  <a:rPr lang="en-US" sz="1200">
                    <a:latin typeface="Times New Roman" pitchFamily="18" charset="0"/>
                  </a:rPr>
                  <a:t> wrt to inertial frame </a:t>
                </a:r>
                <a:r>
                  <a:rPr lang="en-US" sz="1200" b="0" i="1">
                    <a:latin typeface="Times New Roman" pitchFamily="18" charset="0"/>
                  </a:rPr>
                  <a:t>I</a:t>
                </a:r>
                <a:r>
                  <a:rPr lang="en-US" sz="1200">
                    <a:latin typeface="Times New Roman" pitchFamily="18" charset="0"/>
                  </a:rPr>
                  <a:t> referred to vehicle c.m.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</a:p>
            </p:txBody>
          </p:sp>
          <p:sp>
            <p:nvSpPr>
              <p:cNvPr id="6179" name="Text Box 12"/>
              <p:cNvSpPr txBox="1">
                <a:spLocks noChangeArrowheads="1"/>
              </p:cNvSpPr>
              <p:nvPr/>
            </p:nvSpPr>
            <p:spPr bwMode="auto">
              <a:xfrm>
                <a:off x="3112" y="1186"/>
                <a:ext cx="2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moment of inertia of vehicle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  <a:r>
                  <a:rPr lang="en-US" sz="1200" i="1">
                    <a:latin typeface="Times New Roman" pitchFamily="18" charset="0"/>
                  </a:rPr>
                  <a:t> </a:t>
                </a:r>
                <a:r>
                  <a:rPr lang="en-US" sz="1200">
                    <a:latin typeface="Times New Roman" pitchFamily="18" charset="0"/>
                  </a:rPr>
                  <a:t>referred to vehicle c.m.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</a:p>
            </p:txBody>
          </p:sp>
          <p:graphicFrame>
            <p:nvGraphicFramePr>
              <p:cNvPr id="6155" name="Object 13"/>
              <p:cNvGraphicFramePr>
                <a:graphicFrameLocks noChangeAspect="1"/>
              </p:cNvGraphicFramePr>
              <p:nvPr/>
            </p:nvGraphicFramePr>
            <p:xfrm>
              <a:off x="2647" y="989"/>
              <a:ext cx="488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5" name="Equation" r:id="rId11" imgW="774360" imgH="253800" progId="Equation.3">
                      <p:embed/>
                    </p:oleObj>
                  </mc:Choice>
                  <mc:Fallback>
                    <p:oleObj name="Equation" r:id="rId11" imgW="774360" imgH="253800" progId="Equation.3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647" y="989"/>
                            <a:ext cx="488" cy="1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6156" name="Object 14"/>
              <p:cNvGraphicFramePr>
                <a:graphicFrameLocks noChangeAspect="1"/>
              </p:cNvGraphicFramePr>
              <p:nvPr/>
            </p:nvGraphicFramePr>
            <p:xfrm>
              <a:off x="2970" y="1205"/>
              <a:ext cx="120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6" name="Equation" r:id="rId13" imgW="190440" imgH="253800" progId="Equation.3">
                      <p:embed/>
                    </p:oleObj>
                  </mc:Choice>
                  <mc:Fallback>
                    <p:oleObj name="Equation" r:id="rId13" imgW="190440" imgH="253800" progId="Equation.3">
                      <p:embed/>
                      <p:pic>
                        <p:nvPicPr>
                          <p:cNvPr id="0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70" y="1205"/>
                            <a:ext cx="120" cy="1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80" name="Text Box 15"/>
              <p:cNvSpPr txBox="1">
                <a:spLocks noChangeArrowheads="1"/>
              </p:cNvSpPr>
              <p:nvPr/>
            </p:nvSpPr>
            <p:spPr bwMode="auto">
              <a:xfrm>
                <a:off x="3118" y="1638"/>
                <a:ext cx="2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aerodynamic and propulsive moments referred to vehicle c.m.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  <a:r>
                  <a:rPr lang="en-US" sz="1200">
                    <a:latin typeface="Times New Roman" pitchFamily="18" charset="0"/>
                  </a:rPr>
                  <a:t> </a:t>
                </a:r>
              </a:p>
            </p:txBody>
          </p:sp>
          <p:graphicFrame>
            <p:nvGraphicFramePr>
              <p:cNvPr id="6157" name="Object 16"/>
              <p:cNvGraphicFramePr>
                <a:graphicFrameLocks noChangeAspect="1"/>
              </p:cNvGraphicFramePr>
              <p:nvPr/>
            </p:nvGraphicFramePr>
            <p:xfrm>
              <a:off x="2966" y="1668"/>
              <a:ext cx="168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7" name="Equation" r:id="rId15" imgW="266400" imgH="241200" progId="Equation.3">
                      <p:embed/>
                    </p:oleObj>
                  </mc:Choice>
                  <mc:Fallback>
                    <p:oleObj name="Equation" r:id="rId15" imgW="266400" imgH="24120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66" y="1668"/>
                            <a:ext cx="168" cy="1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6181" name="Text Box 17"/>
              <p:cNvSpPr txBox="1">
                <a:spLocks noChangeArrowheads="1"/>
              </p:cNvSpPr>
              <p:nvPr/>
            </p:nvSpPr>
            <p:spPr bwMode="auto">
              <a:xfrm>
                <a:off x="3120" y="1404"/>
                <a:ext cx="216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angular velocity of vehicle frame </a:t>
                </a:r>
                <a:r>
                  <a:rPr lang="en-US" sz="1200" b="0" i="1">
                    <a:latin typeface="Times New Roman" pitchFamily="18" charset="0"/>
                  </a:rPr>
                  <a:t>B</a:t>
                </a:r>
                <a:r>
                  <a:rPr lang="en-US" sz="1200">
                    <a:latin typeface="Times New Roman" pitchFamily="18" charset="0"/>
                  </a:rPr>
                  <a:t> wrt inertial frame </a:t>
                </a:r>
                <a:r>
                  <a:rPr lang="en-US" sz="1200" b="0" i="1">
                    <a:latin typeface="Times New Roman" pitchFamily="18" charset="0"/>
                  </a:rPr>
                  <a:t>I</a:t>
                </a:r>
              </a:p>
            </p:txBody>
          </p:sp>
          <p:graphicFrame>
            <p:nvGraphicFramePr>
              <p:cNvPr id="6158" name="Object 18"/>
              <p:cNvGraphicFramePr>
                <a:graphicFrameLocks noChangeAspect="1"/>
              </p:cNvGraphicFramePr>
              <p:nvPr/>
            </p:nvGraphicFramePr>
            <p:xfrm>
              <a:off x="2950" y="1430"/>
              <a:ext cx="176" cy="1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68" name="Equation" r:id="rId17" imgW="279360" imgH="215640" progId="Equation.3">
                      <p:embed/>
                    </p:oleObj>
                  </mc:Choice>
                  <mc:Fallback>
                    <p:oleObj name="Equation" r:id="rId17" imgW="279360" imgH="215640" progId="Equation.3">
                      <p:embed/>
                      <p:pic>
                        <p:nvPicPr>
                          <p:cNvPr id="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50" y="1430"/>
                            <a:ext cx="176" cy="1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493838" y="2938463"/>
            <a:ext cx="7302500" cy="760412"/>
            <a:chOff x="941" y="1851"/>
            <a:chExt cx="4600" cy="479"/>
          </a:xfrm>
        </p:grpSpPr>
        <p:sp>
          <p:nvSpPr>
            <p:cNvPr id="6175" name="Text Box 20"/>
            <p:cNvSpPr txBox="1">
              <a:spLocks noChangeArrowheads="1"/>
            </p:cNvSpPr>
            <p:nvPr/>
          </p:nvSpPr>
          <p:spPr bwMode="auto">
            <a:xfrm>
              <a:off x="941" y="1851"/>
              <a:ext cx="460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Use Euler’s transformation to transfer the rotational derivative to the vehicle frame </a:t>
              </a:r>
              <a:r>
                <a:rPr lang="en-US" sz="1600" b="0" i="1">
                  <a:latin typeface="Times New Roman" pitchFamily="18" charset="0"/>
                </a:rPr>
                <a:t>B</a:t>
              </a:r>
            </a:p>
          </p:txBody>
        </p:sp>
        <p:graphicFrame>
          <p:nvGraphicFramePr>
            <p:cNvPr id="6152" name="Object 21"/>
            <p:cNvGraphicFramePr>
              <a:graphicFrameLocks noChangeAspect="1"/>
            </p:cNvGraphicFramePr>
            <p:nvPr/>
          </p:nvGraphicFramePr>
          <p:xfrm>
            <a:off x="1622" y="2160"/>
            <a:ext cx="1344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69" name="Equation" r:id="rId19" imgW="2133360" imgH="266400" progId="Equation.3">
                    <p:embed/>
                  </p:oleObj>
                </mc:Choice>
                <mc:Fallback>
                  <p:oleObj name="Equation" r:id="rId19" imgW="2133360" imgH="26640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2" y="2160"/>
                          <a:ext cx="1344" cy="170"/>
                        </a:xfrm>
                        <a:prstGeom prst="rect">
                          <a:avLst/>
                        </a:prstGeom>
                        <a:noFill/>
                        <a:ln w="12700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1493838" y="3676650"/>
            <a:ext cx="4618037" cy="560388"/>
            <a:chOff x="941" y="2316"/>
            <a:chExt cx="2909" cy="353"/>
          </a:xfrm>
        </p:grpSpPr>
        <p:sp>
          <p:nvSpPr>
            <p:cNvPr id="6174" name="Text Box 23"/>
            <p:cNvSpPr txBox="1">
              <a:spLocks noChangeArrowheads="1"/>
            </p:cNvSpPr>
            <p:nvPr/>
          </p:nvSpPr>
          <p:spPr bwMode="auto">
            <a:xfrm>
              <a:off x="941" y="2316"/>
              <a:ext cx="26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Introduce vehicle coordinates </a:t>
              </a:r>
              <a:r>
                <a:rPr lang="en-US" sz="1600" b="0" i="1">
                  <a:latin typeface="Times New Roman" pitchFamily="18" charset="0"/>
                </a:rPr>
                <a:t>B</a:t>
              </a:r>
              <a:endParaRPr lang="en-US" sz="1600" b="0">
                <a:latin typeface="Times New Roman" pitchFamily="18" charset="0"/>
              </a:endParaRPr>
            </a:p>
          </p:txBody>
        </p:sp>
        <p:graphicFrame>
          <p:nvGraphicFramePr>
            <p:cNvPr id="6151" name="Object 24"/>
            <p:cNvGraphicFramePr>
              <a:graphicFrameLocks noChangeAspect="1"/>
            </p:cNvGraphicFramePr>
            <p:nvPr/>
          </p:nvGraphicFramePr>
          <p:xfrm>
            <a:off x="1634" y="2499"/>
            <a:ext cx="2216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0" name="Equation" r:id="rId21" imgW="3517560" imgH="266400" progId="Equation.3">
                    <p:embed/>
                  </p:oleObj>
                </mc:Choice>
                <mc:Fallback>
                  <p:oleObj name="Equation" r:id="rId21" imgW="3517560" imgH="26640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4" y="2499"/>
                          <a:ext cx="2216" cy="1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1500188" y="4197350"/>
            <a:ext cx="7010400" cy="1273175"/>
            <a:chOff x="945" y="2644"/>
            <a:chExt cx="4416" cy="802"/>
          </a:xfrm>
        </p:grpSpPr>
        <p:graphicFrame>
          <p:nvGraphicFramePr>
            <p:cNvPr id="6150" name="Object 26"/>
            <p:cNvGraphicFramePr>
              <a:graphicFrameLocks noChangeAspect="1"/>
            </p:cNvGraphicFramePr>
            <p:nvPr/>
          </p:nvGraphicFramePr>
          <p:xfrm>
            <a:off x="1655" y="2838"/>
            <a:ext cx="3520" cy="6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1" name="Equation" r:id="rId23" imgW="5587920" imgH="965160" progId="Equation.3">
                    <p:embed/>
                  </p:oleObj>
                </mc:Choice>
                <mc:Fallback>
                  <p:oleObj name="Equation" r:id="rId23" imgW="5587920" imgH="96516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55" y="2838"/>
                          <a:ext cx="3520" cy="6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3" name="Text Box 27"/>
            <p:cNvSpPr txBox="1">
              <a:spLocks noChangeArrowheads="1"/>
            </p:cNvSpPr>
            <p:nvPr/>
          </p:nvSpPr>
          <p:spPr bwMode="auto">
            <a:xfrm>
              <a:off x="945" y="2644"/>
              <a:ext cx="44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In component form</a:t>
              </a:r>
            </a:p>
          </p:txBody>
        </p:sp>
      </p:grp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1492250" y="5538788"/>
            <a:ext cx="7443788" cy="1006475"/>
            <a:chOff x="940" y="3489"/>
            <a:chExt cx="4689" cy="634"/>
          </a:xfrm>
        </p:grpSpPr>
        <p:sp>
          <p:nvSpPr>
            <p:cNvPr id="6169" name="Text Box 29"/>
            <p:cNvSpPr txBox="1">
              <a:spLocks noChangeArrowheads="1"/>
            </p:cNvSpPr>
            <p:nvPr/>
          </p:nvSpPr>
          <p:spPr bwMode="auto">
            <a:xfrm>
              <a:off x="940" y="3489"/>
              <a:ext cx="44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Solving for the state derivatives</a:t>
              </a:r>
            </a:p>
          </p:txBody>
        </p:sp>
        <p:sp>
          <p:nvSpPr>
            <p:cNvPr id="6170" name="Text Box 30"/>
            <p:cNvSpPr txBox="1">
              <a:spLocks noChangeArrowheads="1"/>
            </p:cNvSpPr>
            <p:nvPr/>
          </p:nvSpPr>
          <p:spPr bwMode="auto">
            <a:xfrm>
              <a:off x="5389" y="3883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sym typeface="Symbol" pitchFamily="18" charset="2"/>
                </a:rPr>
                <a:t></a:t>
              </a:r>
            </a:p>
          </p:txBody>
        </p:sp>
        <p:graphicFrame>
          <p:nvGraphicFramePr>
            <p:cNvPr id="6148" name="Object 31"/>
            <p:cNvGraphicFramePr>
              <a:graphicFrameLocks noChangeAspect="1"/>
            </p:cNvGraphicFramePr>
            <p:nvPr/>
          </p:nvGraphicFramePr>
          <p:xfrm>
            <a:off x="1623" y="3735"/>
            <a:ext cx="2512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2" name="Equation" r:id="rId25" imgW="3987720" imgH="609480" progId="Equation.3">
                    <p:embed/>
                  </p:oleObj>
                </mc:Choice>
                <mc:Fallback>
                  <p:oleObj name="Equation" r:id="rId25" imgW="3987720" imgH="60948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3" y="3735"/>
                          <a:ext cx="2512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71" name="Text Box 32"/>
            <p:cNvSpPr txBox="1">
              <a:spLocks noChangeArrowheads="1"/>
            </p:cNvSpPr>
            <p:nvPr/>
          </p:nvSpPr>
          <p:spPr bwMode="auto">
            <a:xfrm>
              <a:off x="940" y="3489"/>
              <a:ext cx="44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Solving for the state derivatives</a:t>
              </a:r>
            </a:p>
          </p:txBody>
        </p:sp>
        <p:sp>
          <p:nvSpPr>
            <p:cNvPr id="6172" name="Text Box 33"/>
            <p:cNvSpPr txBox="1">
              <a:spLocks noChangeArrowheads="1"/>
            </p:cNvSpPr>
            <p:nvPr/>
          </p:nvSpPr>
          <p:spPr bwMode="auto">
            <a:xfrm>
              <a:off x="5389" y="3883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sym typeface="Symbol" pitchFamily="18" charset="2"/>
                </a:rPr>
                <a:t></a:t>
              </a:r>
            </a:p>
          </p:txBody>
        </p:sp>
        <p:graphicFrame>
          <p:nvGraphicFramePr>
            <p:cNvPr id="6149" name="Object 34"/>
            <p:cNvGraphicFramePr>
              <a:graphicFrameLocks noChangeAspect="1"/>
            </p:cNvGraphicFramePr>
            <p:nvPr/>
          </p:nvGraphicFramePr>
          <p:xfrm>
            <a:off x="1623" y="3735"/>
            <a:ext cx="2512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73" name="Equation" r:id="rId27" imgW="3987720" imgH="609480" progId="Equation.3">
                    <p:embed/>
                  </p:oleObj>
                </mc:Choice>
                <mc:Fallback>
                  <p:oleObj name="Equation" r:id="rId27" imgW="3987720" imgH="60948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23" y="3735"/>
                          <a:ext cx="2512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47" name="Object 35"/>
          <p:cNvGraphicFramePr>
            <a:graphicFrameLocks noChangeAspect="1"/>
          </p:cNvGraphicFramePr>
          <p:nvPr/>
        </p:nvGraphicFramePr>
        <p:xfrm>
          <a:off x="4102100" y="1658938"/>
          <a:ext cx="21510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74" name="Equation" r:id="rId28" imgW="114120" imgH="215640" progId="Equation.3">
                  <p:embed/>
                </p:oleObj>
              </mc:Choice>
              <mc:Fallback>
                <p:oleObj name="Equation" r:id="rId28" imgW="114120" imgH="21564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2100" y="1658938"/>
                        <a:ext cx="2151063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7" name="Text Box 36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6168" name="AutoShape 3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286806A-8063-4C00-A21B-6096854E9C11}" type="slidenum">
              <a:rPr lang="en-US" b="0">
                <a:latin typeface="+mn-lt"/>
              </a:rPr>
              <a:pPr>
                <a:defRPr/>
              </a:pPr>
              <a:t>19</a:t>
            </a:fld>
            <a:endParaRPr lang="en-US" b="0">
              <a:latin typeface="+mn-lt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Options of the </a:t>
            </a:r>
            <a:r>
              <a:rPr lang="en-US" sz="2800">
                <a:solidFill>
                  <a:schemeClr val="accent2"/>
                </a:solidFill>
              </a:rPr>
              <a:t>Environment</a:t>
            </a:r>
            <a:r>
              <a:rPr lang="en-US" sz="2800"/>
              <a:t> Module</a:t>
            </a:r>
          </a:p>
        </p:txBody>
      </p:sp>
      <p:sp>
        <p:nvSpPr>
          <p:cNvPr id="54276" name="Text Box 25">
            <a:hlinkClick r:id="rId2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Environment</a:t>
            </a:r>
            <a:endParaRPr lang="en-US" sz="1200">
              <a:latin typeface="Arial" charset="0"/>
            </a:endParaRPr>
          </a:p>
        </p:txBody>
      </p:sp>
      <p:sp>
        <p:nvSpPr>
          <p:cNvPr id="54277" name="Text Box 26"/>
          <p:cNvSpPr txBox="1">
            <a:spLocks noChangeArrowheads="1"/>
          </p:cNvSpPr>
          <p:nvPr/>
        </p:nvSpPr>
        <p:spPr bwMode="auto">
          <a:xfrm>
            <a:off x="1600200" y="2057400"/>
            <a:ext cx="7315200" cy="33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228600" eaLnBrk="0" hangingPunct="0"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defTabSz="228600" eaLnBrk="0" hangingPunct="0"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defTabSz="228600" eaLnBrk="0" hangingPunct="0"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defTabSz="228600" eaLnBrk="0" hangingPunct="0"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defTabSz="228600" eaLnBrk="0" hangingPunct="0"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defTabSz="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defTabSz="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defTabSz="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defTabSz="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346075" algn="l"/>
              </a:tabLs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chemeClr val="accent2"/>
                </a:solidFill>
                <a:latin typeface="Arial" charset="0"/>
              </a:rPr>
              <a:t>mair</a:t>
            </a:r>
            <a:r>
              <a:rPr lang="en-US" sz="1400">
                <a:latin typeface="Arial" charset="0"/>
              </a:rPr>
              <a:t>=|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matmo|mturb|mwind</a:t>
            </a:r>
            <a:r>
              <a:rPr lang="en-US" sz="1400">
                <a:latin typeface="Arial" charset="0"/>
              </a:rPr>
              <a:t>|</a:t>
            </a:r>
          </a:p>
          <a:p>
            <a:pPr eaLnBrk="1" hangingPunct="1">
              <a:spcBef>
                <a:spcPct val="50000"/>
              </a:spcBef>
            </a:pPr>
            <a:endParaRPr lang="en-US" sz="1400"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/>
              <a:t>	       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matmo</a:t>
            </a:r>
            <a:r>
              <a:rPr lang="en-US" sz="1400">
                <a:latin typeface="Arial" charset="0"/>
              </a:rPr>
              <a:t> </a:t>
            </a:r>
            <a:r>
              <a:rPr lang="en-US" sz="1200">
                <a:latin typeface="Arial" charset="0"/>
              </a:rPr>
              <a:t>= 0 US 1976 Standard Atmosphere (public domain shareware)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   			= 1 US 1976 Standard Atmosphere with extension up to 1000 km (NASA)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	= 2 tabular atmosphere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>
                <a:latin typeface="Arial" charset="0"/>
              </a:rPr>
              <a:t>			   			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mturb</a:t>
            </a:r>
            <a:r>
              <a:rPr lang="en-US" sz="1400">
                <a:latin typeface="Arial" charset="0"/>
              </a:rPr>
              <a:t> </a:t>
            </a:r>
            <a:r>
              <a:rPr lang="en-US" sz="1200">
                <a:latin typeface="Arial" charset="0"/>
              </a:rPr>
              <a:t>= 0 no turbulence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>
                <a:latin typeface="Arial" charset="0"/>
              </a:rPr>
              <a:t>					 			  </a:t>
            </a:r>
            <a:r>
              <a:rPr lang="en-US" sz="1200">
                <a:latin typeface="Arial" charset="0"/>
              </a:rPr>
              <a:t>= 1 dryden turbulence model</a:t>
            </a:r>
          </a:p>
          <a:p>
            <a:pPr eaLnBrk="1" hangingPunct="1">
              <a:spcBef>
                <a:spcPct val="50000"/>
              </a:spcBef>
            </a:pPr>
            <a:r>
              <a:rPr lang="en-US" sz="1400">
                <a:latin typeface="Arial" charset="0"/>
              </a:rPr>
              <a:t>					 			   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mwind</a:t>
            </a:r>
            <a:r>
              <a:rPr lang="en-US" sz="1400">
                <a:latin typeface="Arial" charset="0"/>
              </a:rPr>
              <a:t> </a:t>
            </a:r>
            <a:r>
              <a:rPr lang="en-US" sz="1200">
                <a:latin typeface="Arial" charset="0"/>
              </a:rPr>
              <a:t>= 0 no wind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	   					  = 1 constant wind, input: dvaeg,psiwdx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 	   	              					  	  = 2 tabular wind</a:t>
            </a:r>
          </a:p>
          <a:p>
            <a:pPr eaLnBrk="1" hangingPunct="1">
              <a:spcBef>
                <a:spcPct val="50000"/>
              </a:spcBef>
            </a:pPr>
            <a:endParaRPr lang="en-US" sz="1400">
              <a:latin typeface="Arial" charset="0"/>
            </a:endParaRPr>
          </a:p>
        </p:txBody>
      </p:sp>
      <p:sp>
        <p:nvSpPr>
          <p:cNvPr id="54278" name="AutoShape 2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57400" y="1066800"/>
            <a:ext cx="6096000" cy="5257800"/>
          </a:xfrm>
        </p:spPr>
        <p:txBody>
          <a:bodyPr lIns="92075" tIns="46038" rIns="92075" bIns="46038"/>
          <a:lstStyle/>
          <a:p>
            <a:pPr marL="231775" indent="-231775">
              <a:lnSpc>
                <a:spcPct val="90000"/>
              </a:lnSpc>
            </a:pPr>
            <a:r>
              <a:rPr lang="en-US" sz="1400" dirty="0"/>
              <a:t>Rocket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Three-stage booster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Sizing, propulsion, mass properties (AFRL/RZ)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Aerodynamics from Missile DATCOM (AFRL/RW)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Control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Thrust Vector Control (TVC)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Reaction Control System (RCS)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Autopilot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Acceleration in pitch and yaw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Guidance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Minimum fuel to insertion using linear tangent guidance law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Navigation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GPS and star tracker updating INS</a:t>
            </a:r>
          </a:p>
          <a:p>
            <a:pPr marL="231775" indent="-231775">
              <a:lnSpc>
                <a:spcPct val="90000"/>
              </a:lnSpc>
            </a:pPr>
            <a:r>
              <a:rPr lang="en-US" sz="1400" dirty="0"/>
              <a:t>Framework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Dynamics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6 Degrees of freedom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WGS84 Earth model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Simulation environment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CADAC++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Modular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Multiple objects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Monte </a:t>
            </a:r>
            <a:r>
              <a:rPr lang="en-US" sz="1000" dirty="0" smtClean="0"/>
              <a:t>Carlo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 smtClean="0"/>
              <a:t>Weather deck</a:t>
            </a:r>
            <a:endParaRPr lang="en-US" sz="1000" dirty="0"/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Plotting with CADAC Studio</a:t>
            </a:r>
          </a:p>
          <a:p>
            <a:pPr marL="631825" lvl="1" indent="-231775">
              <a:lnSpc>
                <a:spcPct val="90000"/>
              </a:lnSpc>
            </a:pPr>
            <a:r>
              <a:rPr lang="en-US" sz="1200" dirty="0"/>
              <a:t>Platform</a:t>
            </a:r>
          </a:p>
          <a:p>
            <a:pPr marL="1031875" lvl="2" indent="-231775">
              <a:lnSpc>
                <a:spcPct val="90000"/>
              </a:lnSpc>
            </a:pPr>
            <a:r>
              <a:rPr lang="en-US" sz="1000" dirty="0" smtClean="0"/>
              <a:t>Windows PC (32 or 64 bit)</a:t>
            </a:r>
            <a:endParaRPr lang="en-US" sz="1000" dirty="0"/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Microsoft Windows XP, </a:t>
            </a:r>
            <a:r>
              <a:rPr lang="en-US" sz="1000" dirty="0" smtClean="0"/>
              <a:t>Vista, 7)</a:t>
            </a:r>
            <a:endParaRPr lang="en-US" sz="1000" dirty="0"/>
          </a:p>
          <a:p>
            <a:pPr marL="1031875" lvl="2" indent="-231775">
              <a:lnSpc>
                <a:spcPct val="90000"/>
              </a:lnSpc>
            </a:pPr>
            <a:r>
              <a:rPr lang="en-US" sz="1000" dirty="0"/>
              <a:t>Microsoft C++ compilers </a:t>
            </a:r>
            <a:endParaRPr lang="en-US" sz="50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7897E54-1899-4C71-B657-B04659F85D6F}" type="slidenum">
              <a:rPr lang="en-US" b="0">
                <a:latin typeface="+mn-lt"/>
              </a:rPr>
              <a:pPr>
                <a:defRPr/>
              </a:pPr>
              <a:t>2</a:t>
            </a:fld>
            <a:endParaRPr lang="en-US" b="0">
              <a:latin typeface="+mn-lt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Features of ROCKET6 Simulation</a:t>
            </a:r>
            <a:endParaRPr lang="en-US" sz="2800"/>
          </a:p>
        </p:txBody>
      </p:sp>
      <p:sp>
        <p:nvSpPr>
          <p:cNvPr id="43013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CBB80FE5-AF14-4EF8-BA93-4BAD3A1B461A}" type="slidenum">
              <a:rPr lang="en-US" b="0">
                <a:latin typeface="+mn-lt"/>
              </a:rPr>
              <a:pPr>
                <a:defRPr/>
              </a:pPr>
              <a:t>20</a:t>
            </a:fld>
            <a:endParaRPr lang="en-US" b="0">
              <a:latin typeface="+mn-lt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U.S. Standard Atmosphere 76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1500188" y="1085850"/>
            <a:ext cx="731996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spcBef>
                <a:spcPct val="20000"/>
              </a:spcBef>
              <a:buFontTx/>
              <a:buChar char="•"/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For dynamic pressure, Mach number, and aerodynamic heating calculations</a:t>
            </a:r>
            <a:endParaRPr lang="en-US" sz="14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55301" name="Group 5"/>
          <p:cNvGrpSpPr>
            <a:grpSpLocks/>
          </p:cNvGrpSpPr>
          <p:nvPr/>
        </p:nvGrpSpPr>
        <p:grpSpPr bwMode="auto">
          <a:xfrm>
            <a:off x="4687888" y="2584450"/>
            <a:ext cx="1152525" cy="3171825"/>
            <a:chOff x="2953" y="1628"/>
            <a:chExt cx="726" cy="1998"/>
          </a:xfrm>
        </p:grpSpPr>
        <p:sp>
          <p:nvSpPr>
            <p:cNvPr id="55310" name="Line 6"/>
            <p:cNvSpPr>
              <a:spLocks noChangeShapeType="1"/>
            </p:cNvSpPr>
            <p:nvPr/>
          </p:nvSpPr>
          <p:spPr bwMode="auto">
            <a:xfrm flipV="1">
              <a:off x="3049" y="3190"/>
              <a:ext cx="5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311" name="Line 7"/>
            <p:cNvSpPr>
              <a:spLocks noChangeShapeType="1"/>
            </p:cNvSpPr>
            <p:nvPr/>
          </p:nvSpPr>
          <p:spPr bwMode="auto">
            <a:xfrm flipV="1">
              <a:off x="3049" y="3003"/>
              <a:ext cx="5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312" name="Line 8"/>
            <p:cNvSpPr>
              <a:spLocks noChangeShapeType="1"/>
            </p:cNvSpPr>
            <p:nvPr/>
          </p:nvSpPr>
          <p:spPr bwMode="auto">
            <a:xfrm flipV="1">
              <a:off x="3049" y="1628"/>
              <a:ext cx="5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313" name="Text Box 9"/>
            <p:cNvSpPr txBox="1">
              <a:spLocks noChangeArrowheads="1"/>
            </p:cNvSpPr>
            <p:nvPr/>
          </p:nvSpPr>
          <p:spPr bwMode="auto">
            <a:xfrm>
              <a:off x="2953" y="3224"/>
              <a:ext cx="72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0">
                  <a:latin typeface="Arial" charset="0"/>
                </a:rPr>
                <a:t>Troposphere</a:t>
              </a:r>
            </a:p>
          </p:txBody>
        </p:sp>
        <p:sp>
          <p:nvSpPr>
            <p:cNvPr id="55314" name="Text Box 10"/>
            <p:cNvSpPr txBox="1">
              <a:spLocks noChangeArrowheads="1"/>
            </p:cNvSpPr>
            <p:nvPr/>
          </p:nvSpPr>
          <p:spPr bwMode="auto">
            <a:xfrm>
              <a:off x="2953" y="3007"/>
              <a:ext cx="72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0">
                  <a:latin typeface="Arial" charset="0"/>
                </a:rPr>
                <a:t>Tropopause</a:t>
              </a:r>
            </a:p>
          </p:txBody>
        </p:sp>
        <p:sp>
          <p:nvSpPr>
            <p:cNvPr id="55315" name="Text Box 11"/>
            <p:cNvSpPr txBox="1">
              <a:spLocks noChangeArrowheads="1"/>
            </p:cNvSpPr>
            <p:nvPr/>
          </p:nvSpPr>
          <p:spPr bwMode="auto">
            <a:xfrm>
              <a:off x="2953" y="2232"/>
              <a:ext cx="72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 b="0">
                  <a:latin typeface="Arial" charset="0"/>
                </a:rPr>
                <a:t>Stratosphere</a:t>
              </a:r>
            </a:p>
          </p:txBody>
        </p:sp>
        <p:sp>
          <p:nvSpPr>
            <p:cNvPr id="55316" name="Text Box 12"/>
            <p:cNvSpPr txBox="1">
              <a:spLocks noChangeArrowheads="1"/>
            </p:cNvSpPr>
            <p:nvPr/>
          </p:nvSpPr>
          <p:spPr bwMode="auto">
            <a:xfrm>
              <a:off x="3025" y="3482"/>
              <a:ext cx="2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900" b="0">
                  <a:latin typeface="Arial" charset="0"/>
                </a:rPr>
                <a:t>gK</a:t>
              </a:r>
            </a:p>
          </p:txBody>
        </p:sp>
      </p:grpSp>
      <p:grpSp>
        <p:nvGrpSpPr>
          <p:cNvPr id="55302" name="Group 13"/>
          <p:cNvGrpSpPr>
            <a:grpSpLocks/>
          </p:cNvGrpSpPr>
          <p:nvPr/>
        </p:nvGrpSpPr>
        <p:grpSpPr bwMode="auto">
          <a:xfrm>
            <a:off x="1652588" y="1547813"/>
            <a:ext cx="7105650" cy="4184650"/>
            <a:chOff x="1041" y="975"/>
            <a:chExt cx="4476" cy="2636"/>
          </a:xfrm>
        </p:grpSpPr>
        <p:pic>
          <p:nvPicPr>
            <p:cNvPr id="55306" name="Picture 14" descr="input05_4_2adi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" y="1216"/>
              <a:ext cx="2033" cy="2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7" name="Picture 15" descr="input05_4_2bb_2di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8"/>
            <a:stretch>
              <a:fillRect/>
            </a:stretch>
          </p:blipFill>
          <p:spPr bwMode="auto">
            <a:xfrm>
              <a:off x="3582" y="1216"/>
              <a:ext cx="1935" cy="2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08" name="Text Box 16"/>
            <p:cNvSpPr txBox="1">
              <a:spLocks noChangeArrowheads="1"/>
            </p:cNvSpPr>
            <p:nvPr/>
          </p:nvSpPr>
          <p:spPr bwMode="auto">
            <a:xfrm>
              <a:off x="1399" y="976"/>
              <a:ext cx="13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Temperature</a:t>
              </a:r>
            </a:p>
          </p:txBody>
        </p:sp>
        <p:sp>
          <p:nvSpPr>
            <p:cNvPr id="55309" name="Text Box 17"/>
            <p:cNvSpPr txBox="1">
              <a:spLocks noChangeArrowheads="1"/>
            </p:cNvSpPr>
            <p:nvPr/>
          </p:nvSpPr>
          <p:spPr bwMode="auto">
            <a:xfrm>
              <a:off x="3872" y="975"/>
              <a:ext cx="13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286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Density</a:t>
              </a:r>
            </a:p>
          </p:txBody>
        </p:sp>
      </p:grpSp>
      <p:sp>
        <p:nvSpPr>
          <p:cNvPr id="55303" name="Text Box 18"/>
          <p:cNvSpPr txBox="1">
            <a:spLocks noChangeArrowheads="1"/>
          </p:cNvSpPr>
          <p:nvPr/>
        </p:nvSpPr>
        <p:spPr bwMode="auto">
          <a:xfrm>
            <a:off x="8558213" y="619442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chemeClr val="accent2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55304" name="Text Box 19">
            <a:hlinkClick r:id="rId4" action="ppaction://hlinkpres?slideindex=6&amp;slidetitle=GSWS6  Modular Architecture"/>
          </p:cNvPr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5" action="ppaction://hlinksldjump"/>
              </a:rPr>
              <a:t>Environment</a:t>
            </a:r>
            <a:endParaRPr lang="en-US" sz="1200">
              <a:latin typeface="Arial" charset="0"/>
            </a:endParaRPr>
          </a:p>
        </p:txBody>
      </p:sp>
      <p:sp>
        <p:nvSpPr>
          <p:cNvPr id="55305" name="AutoShape 20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45144A1-F931-44AA-A2A1-DC6581E5AA95}" type="slidenum">
              <a:rPr lang="en-US" b="0">
                <a:latin typeface="+mn-lt"/>
              </a:rPr>
              <a:pPr>
                <a:defRPr/>
              </a:pPr>
              <a:t>21</a:t>
            </a:fld>
            <a:endParaRPr lang="en-US" b="0">
              <a:latin typeface="+mn-lt"/>
            </a:endParaRPr>
          </a:p>
        </p:txBody>
      </p:sp>
      <p:sp>
        <p:nvSpPr>
          <p:cNvPr id="71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Turbulence</a:t>
            </a:r>
            <a:r>
              <a:rPr lang="en-US"/>
              <a:t> </a:t>
            </a:r>
          </a:p>
        </p:txBody>
      </p:sp>
      <p:sp>
        <p:nvSpPr>
          <p:cNvPr id="129043" name="Text Box 19"/>
          <p:cNvSpPr txBox="1">
            <a:spLocks noChangeArrowheads="1"/>
          </p:cNvSpPr>
          <p:nvPr/>
        </p:nvSpPr>
        <p:spPr bwMode="auto">
          <a:xfrm>
            <a:off x="5340350" y="1393825"/>
            <a:ext cx="3187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6213" indent="-17621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Aircraft with velocity </a:t>
            </a:r>
            <a:r>
              <a:rPr lang="en-US" sz="1400" b="0" i="1">
                <a:latin typeface="Times New Roman" pitchFamily="18" charset="0"/>
              </a:rPr>
              <a:t>V</a:t>
            </a:r>
            <a:r>
              <a:rPr lang="en-US" sz="1400">
                <a:latin typeface="Times New Roman" pitchFamily="18" charset="0"/>
              </a:rPr>
              <a:t> encounters an air gust of length </a:t>
            </a:r>
            <a:r>
              <a:rPr lang="en-US" sz="1400" b="0" i="1">
                <a:latin typeface="Times New Roman" pitchFamily="18" charset="0"/>
              </a:rPr>
              <a:t>L</a:t>
            </a:r>
            <a:r>
              <a:rPr lang="en-US" sz="1400">
                <a:latin typeface="Times New Roman" pitchFamily="18" charset="0"/>
              </a:rPr>
              <a:t>  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576388" y="1009650"/>
            <a:ext cx="7297737" cy="1423988"/>
            <a:chOff x="993" y="636"/>
            <a:chExt cx="4597" cy="897"/>
          </a:xfrm>
        </p:grpSpPr>
        <p:graphicFrame>
          <p:nvGraphicFramePr>
            <p:cNvPr id="7178" name="Object 21"/>
            <p:cNvGraphicFramePr>
              <a:graphicFrameLocks noChangeAspect="1"/>
            </p:cNvGraphicFramePr>
            <p:nvPr/>
          </p:nvGraphicFramePr>
          <p:xfrm>
            <a:off x="1138" y="1047"/>
            <a:ext cx="2201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2" name="Visio" r:id="rId3" imgW="2677001" imgH="621328" progId="Visio.Drawing.11">
                    <p:embed/>
                  </p:oleObj>
                </mc:Choice>
                <mc:Fallback>
                  <p:oleObj name="Visio" r:id="rId3" imgW="2677001" imgH="621328" progId="Visio.Drawing.11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8" y="1047"/>
                          <a:ext cx="2201" cy="48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5" name="Text Box 22"/>
            <p:cNvSpPr txBox="1">
              <a:spLocks noChangeArrowheads="1"/>
            </p:cNvSpPr>
            <p:nvPr/>
          </p:nvSpPr>
          <p:spPr bwMode="auto">
            <a:xfrm>
              <a:off x="993" y="636"/>
              <a:ext cx="45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 Vertical gust of simple sinusoidal form  </a:t>
              </a: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340350" y="1892300"/>
            <a:ext cx="3341688" cy="498475"/>
            <a:chOff x="3364" y="1192"/>
            <a:chExt cx="2105" cy="314"/>
          </a:xfrm>
        </p:grpSpPr>
        <p:sp>
          <p:nvSpPr>
            <p:cNvPr id="7204" name="Text Box 24"/>
            <p:cNvSpPr txBox="1">
              <a:spLocks noChangeArrowheads="1"/>
            </p:cNvSpPr>
            <p:nvPr/>
          </p:nvSpPr>
          <p:spPr bwMode="auto">
            <a:xfrm>
              <a:off x="3364" y="1192"/>
              <a:ext cx="21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Aircraft traverses the gust in time</a:t>
              </a:r>
            </a:p>
          </p:txBody>
        </p:sp>
        <p:graphicFrame>
          <p:nvGraphicFramePr>
            <p:cNvPr id="7177" name="Object 25"/>
            <p:cNvGraphicFramePr>
              <a:graphicFrameLocks noChangeAspect="1"/>
            </p:cNvGraphicFramePr>
            <p:nvPr/>
          </p:nvGraphicFramePr>
          <p:xfrm>
            <a:off x="4186" y="1386"/>
            <a:ext cx="408" cy="1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3" name="Equation" r:id="rId5" imgW="647640" imgH="190440" progId="Equation.3">
                    <p:embed/>
                  </p:oleObj>
                </mc:Choice>
                <mc:Fallback>
                  <p:oleObj name="Equation" r:id="rId5" imgW="647640" imgH="19044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86" y="1386"/>
                          <a:ext cx="408" cy="1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340350" y="2430463"/>
            <a:ext cx="3341688" cy="574675"/>
            <a:chOff x="3364" y="1531"/>
            <a:chExt cx="2105" cy="362"/>
          </a:xfrm>
        </p:grpSpPr>
        <p:sp>
          <p:nvSpPr>
            <p:cNvPr id="7203" name="Text Box 27"/>
            <p:cNvSpPr txBox="1">
              <a:spLocks noChangeArrowheads="1"/>
            </p:cNvSpPr>
            <p:nvPr/>
          </p:nvSpPr>
          <p:spPr bwMode="auto">
            <a:xfrm>
              <a:off x="3364" y="1531"/>
              <a:ext cx="21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Temporal frequency</a:t>
              </a:r>
            </a:p>
          </p:txBody>
        </p:sp>
        <p:graphicFrame>
          <p:nvGraphicFramePr>
            <p:cNvPr id="7176" name="Object 28"/>
            <p:cNvGraphicFramePr>
              <a:graphicFrameLocks noChangeAspect="1"/>
            </p:cNvGraphicFramePr>
            <p:nvPr/>
          </p:nvGraphicFramePr>
          <p:xfrm>
            <a:off x="4017" y="1749"/>
            <a:ext cx="928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4" name="Equation" r:id="rId7" imgW="1473120" imgH="228600" progId="Equation.3">
                    <p:embed/>
                  </p:oleObj>
                </mc:Choice>
                <mc:Fallback>
                  <p:oleObj name="Equation" r:id="rId7" imgW="1473120" imgH="2286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7" y="1749"/>
                          <a:ext cx="928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5340350" y="3044825"/>
            <a:ext cx="3803650" cy="804863"/>
            <a:chOff x="3364" y="1918"/>
            <a:chExt cx="2396" cy="507"/>
          </a:xfrm>
        </p:grpSpPr>
        <p:graphicFrame>
          <p:nvGraphicFramePr>
            <p:cNvPr id="7175" name="Object 30"/>
            <p:cNvGraphicFramePr>
              <a:graphicFrameLocks noChangeAspect="1"/>
            </p:cNvGraphicFramePr>
            <p:nvPr/>
          </p:nvGraphicFramePr>
          <p:xfrm>
            <a:off x="3944" y="2233"/>
            <a:ext cx="84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5" name="Equation" r:id="rId9" imgW="1345616" imgH="304668" progId="Equation.3">
                    <p:embed/>
                  </p:oleObj>
                </mc:Choice>
                <mc:Fallback>
                  <p:oleObj name="Equation" r:id="rId9" imgW="1345616" imgH="304668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4" y="2233"/>
                          <a:ext cx="846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02" name="Text Box 31"/>
            <p:cNvSpPr txBox="1">
              <a:spLocks noChangeArrowheads="1"/>
            </p:cNvSpPr>
            <p:nvPr/>
          </p:nvSpPr>
          <p:spPr bwMode="auto">
            <a:xfrm>
              <a:off x="3364" y="1918"/>
              <a:ext cx="239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Gust velocity </a:t>
              </a:r>
              <a:r>
                <a:rPr lang="en-US" sz="1400" i="1">
                  <a:solidFill>
                    <a:schemeClr val="accent2"/>
                  </a:solidFill>
                  <a:latin typeface="Symbol" pitchFamily="18" charset="2"/>
                </a:rPr>
                <a:t>t</a:t>
              </a:r>
              <a:r>
                <a:rPr lang="en-US" sz="1400">
                  <a:latin typeface="Times New Roman" pitchFamily="18" charset="0"/>
                </a:rPr>
                <a:t>  in load-factor plane expressed in load-factor plane coordinates ]</a:t>
              </a:r>
              <a:r>
                <a:rPr lang="en-US" sz="1400" b="0" i="1" baseline="30000">
                  <a:latin typeface="Times New Roman" pitchFamily="18" charset="0"/>
                </a:rPr>
                <a:t>A</a:t>
              </a:r>
            </a:p>
          </p:txBody>
        </p:sp>
      </p:grp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5340350" y="3851275"/>
            <a:ext cx="3727450" cy="971550"/>
            <a:chOff x="3364" y="2426"/>
            <a:chExt cx="2348" cy="612"/>
          </a:xfrm>
        </p:grpSpPr>
        <p:sp>
          <p:nvSpPr>
            <p:cNvPr id="7201" name="Text Box 33"/>
            <p:cNvSpPr txBox="1">
              <a:spLocks noChangeArrowheads="1"/>
            </p:cNvSpPr>
            <p:nvPr/>
          </p:nvSpPr>
          <p:spPr bwMode="auto">
            <a:xfrm>
              <a:off x="3364" y="2426"/>
              <a:ext cx="2348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Steady wind velocity (steady air mass </a:t>
              </a:r>
              <a:r>
                <a:rPr lang="en-US" sz="1400" b="0" i="1">
                  <a:latin typeface="Times New Roman" pitchFamily="18" charset="0"/>
                </a:rPr>
                <a:t>A’</a:t>
              </a:r>
              <a:r>
                <a:rPr lang="en-US" sz="1400">
                  <a:latin typeface="Times New Roman" pitchFamily="18" charset="0"/>
                </a:rPr>
                <a:t> relative to Earth </a:t>
              </a:r>
              <a:r>
                <a:rPr lang="en-US" sz="1400" b="0" i="1">
                  <a:latin typeface="Times New Roman" pitchFamily="18" charset="0"/>
                </a:rPr>
                <a:t>E</a:t>
              </a:r>
              <a:r>
                <a:rPr lang="en-US" sz="1400">
                  <a:latin typeface="Times New Roman" pitchFamily="18" charset="0"/>
                </a:rPr>
                <a:t> in geographic coordinates ]</a:t>
              </a:r>
              <a:r>
                <a:rPr lang="en-US" sz="1400" b="0" i="1" baseline="30000">
                  <a:latin typeface="Times New Roman" pitchFamily="18" charset="0"/>
                </a:rPr>
                <a:t>G</a:t>
              </a:r>
            </a:p>
          </p:txBody>
        </p:sp>
        <p:graphicFrame>
          <p:nvGraphicFramePr>
            <p:cNvPr id="7174" name="Object 34"/>
            <p:cNvGraphicFramePr>
              <a:graphicFrameLocks noChangeAspect="1"/>
            </p:cNvGraphicFramePr>
            <p:nvPr/>
          </p:nvGraphicFramePr>
          <p:xfrm>
            <a:off x="4211" y="2862"/>
            <a:ext cx="27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6" name="Equation" r:id="rId11" imgW="431640" imgH="279360" progId="Equation.3">
                    <p:embed/>
                  </p:oleObj>
                </mc:Choice>
                <mc:Fallback>
                  <p:oleObj name="Equation" r:id="rId11" imgW="431640" imgH="279360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1" y="2862"/>
                          <a:ext cx="272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5"/>
          <p:cNvGrpSpPr>
            <a:grpSpLocks/>
          </p:cNvGrpSpPr>
          <p:nvPr/>
        </p:nvGrpSpPr>
        <p:grpSpPr bwMode="auto">
          <a:xfrm>
            <a:off x="5340350" y="4811713"/>
            <a:ext cx="3727450" cy="585787"/>
            <a:chOff x="3364" y="3031"/>
            <a:chExt cx="2348" cy="369"/>
          </a:xfrm>
        </p:grpSpPr>
        <p:sp>
          <p:nvSpPr>
            <p:cNvPr id="7200" name="Text Box 36"/>
            <p:cNvSpPr txBox="1">
              <a:spLocks noChangeArrowheads="1"/>
            </p:cNvSpPr>
            <p:nvPr/>
          </p:nvSpPr>
          <p:spPr bwMode="auto">
            <a:xfrm>
              <a:off x="3364" y="3031"/>
              <a:ext cx="23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Velocity of vehicle </a:t>
              </a:r>
              <a:r>
                <a:rPr lang="en-US" sz="1400" b="0" i="1">
                  <a:latin typeface="Times New Roman" pitchFamily="18" charset="0"/>
                </a:rPr>
                <a:t>B</a:t>
              </a:r>
              <a:r>
                <a:rPr lang="en-US" sz="1400">
                  <a:latin typeface="Times New Roman" pitchFamily="18" charset="0"/>
                </a:rPr>
                <a:t> wrt Earth </a:t>
              </a:r>
              <a:r>
                <a:rPr lang="en-US" sz="1400" b="0" i="1">
                  <a:latin typeface="Times New Roman" pitchFamily="18" charset="0"/>
                </a:rPr>
                <a:t>E</a:t>
              </a:r>
            </a:p>
          </p:txBody>
        </p:sp>
        <p:graphicFrame>
          <p:nvGraphicFramePr>
            <p:cNvPr id="7173" name="Object 37"/>
            <p:cNvGraphicFramePr>
              <a:graphicFrameLocks noChangeAspect="1"/>
            </p:cNvGraphicFramePr>
            <p:nvPr/>
          </p:nvGraphicFramePr>
          <p:xfrm>
            <a:off x="4235" y="3224"/>
            <a:ext cx="26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7" name="Equation" r:id="rId13" imgW="419040" imgH="279360" progId="Equation.3">
                    <p:embed/>
                  </p:oleObj>
                </mc:Choice>
                <mc:Fallback>
                  <p:oleObj name="Equation" r:id="rId13" imgW="419040" imgH="27936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35" y="3224"/>
                          <a:ext cx="264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38"/>
          <p:cNvGrpSpPr>
            <a:grpSpLocks/>
          </p:cNvGrpSpPr>
          <p:nvPr/>
        </p:nvGrpSpPr>
        <p:grpSpPr bwMode="auto">
          <a:xfrm>
            <a:off x="1576388" y="2852738"/>
            <a:ext cx="7297737" cy="2378075"/>
            <a:chOff x="993" y="1797"/>
            <a:chExt cx="4597" cy="1498"/>
          </a:xfrm>
        </p:grpSpPr>
        <p:grpSp>
          <p:nvGrpSpPr>
            <p:cNvPr id="7196" name="Group 39"/>
            <p:cNvGrpSpPr>
              <a:grpSpLocks/>
            </p:cNvGrpSpPr>
            <p:nvPr/>
          </p:nvGrpSpPr>
          <p:grpSpPr bwMode="auto">
            <a:xfrm>
              <a:off x="993" y="1797"/>
              <a:ext cx="4597" cy="1498"/>
              <a:chOff x="993" y="1797"/>
              <a:chExt cx="4597" cy="1498"/>
            </a:xfrm>
          </p:grpSpPr>
          <p:graphicFrame>
            <p:nvGraphicFramePr>
              <p:cNvPr id="7172" name="Object 40"/>
              <p:cNvGraphicFramePr>
                <a:graphicFrameLocks noChangeAspect="1"/>
              </p:cNvGraphicFramePr>
              <p:nvPr/>
            </p:nvGraphicFramePr>
            <p:xfrm>
              <a:off x="1138" y="2281"/>
              <a:ext cx="1728" cy="101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68" name="Visio" r:id="rId15" imgW="3213318" imgH="1901071" progId="Visio.Drawing.11">
                      <p:embed/>
                    </p:oleObj>
                  </mc:Choice>
                  <mc:Fallback>
                    <p:oleObj name="Visio" r:id="rId15" imgW="3213318" imgH="1901071" progId="Visio.Drawing.11">
                      <p:embed/>
                      <p:pic>
                        <p:nvPicPr>
                          <p:cNvPr id="0" name="Object 4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38" y="2281"/>
                            <a:ext cx="1728" cy="101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99" name="Text Box 41"/>
              <p:cNvSpPr txBox="1">
                <a:spLocks noChangeArrowheads="1"/>
              </p:cNvSpPr>
              <p:nvPr/>
            </p:nvSpPr>
            <p:spPr bwMode="auto">
              <a:xfrm>
                <a:off x="993" y="1797"/>
                <a:ext cx="459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  Total aircraft velocity wrt air mass </a:t>
                </a:r>
                <a:r>
                  <a:rPr lang="en-US" sz="1600" b="0" i="1">
                    <a:latin typeface="Times New Roman" pitchFamily="18" charset="0"/>
                  </a:rPr>
                  <a:t>A</a:t>
                </a:r>
                <a:r>
                  <a:rPr lang="en-US" sz="1600">
                    <a:latin typeface="Times New Roman" pitchFamily="18" charset="0"/>
                  </a:rPr>
                  <a:t>  </a:t>
                </a:r>
              </a:p>
            </p:txBody>
          </p:sp>
        </p:grpSp>
        <p:sp>
          <p:nvSpPr>
            <p:cNvPr id="7197" name="Text Box 42"/>
            <p:cNvSpPr txBox="1">
              <a:spLocks noChangeArrowheads="1"/>
            </p:cNvSpPr>
            <p:nvPr/>
          </p:nvSpPr>
          <p:spPr bwMode="auto">
            <a:xfrm>
              <a:off x="1114" y="2160"/>
              <a:ext cx="70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i="1">
                  <a:latin typeface="Times New Roman" pitchFamily="18" charset="0"/>
                </a:rPr>
                <a:t>Load-factor plane</a:t>
              </a:r>
            </a:p>
          </p:txBody>
        </p:sp>
        <p:sp>
          <p:nvSpPr>
            <p:cNvPr id="7198" name="Line 43"/>
            <p:cNvSpPr>
              <a:spLocks noChangeShapeType="1"/>
            </p:cNvSpPr>
            <p:nvPr/>
          </p:nvSpPr>
          <p:spPr bwMode="auto">
            <a:xfrm>
              <a:off x="1356" y="2281"/>
              <a:ext cx="242" cy="21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1760538" y="5413375"/>
            <a:ext cx="7067550" cy="1208088"/>
            <a:chOff x="1109" y="3410"/>
            <a:chExt cx="4452" cy="761"/>
          </a:xfrm>
        </p:grpSpPr>
        <p:sp>
          <p:nvSpPr>
            <p:cNvPr id="7192" name="Text Box 45"/>
            <p:cNvSpPr txBox="1">
              <a:spLocks noChangeArrowheads="1"/>
            </p:cNvSpPr>
            <p:nvPr/>
          </p:nvSpPr>
          <p:spPr bwMode="auto">
            <a:xfrm>
              <a:off x="1109" y="3410"/>
              <a:ext cx="38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Velocity of vehicle </a:t>
              </a:r>
              <a:r>
                <a:rPr lang="en-US" sz="1400" b="0" i="1">
                  <a:latin typeface="Times New Roman" pitchFamily="18" charset="0"/>
                </a:rPr>
                <a:t>B</a:t>
              </a:r>
              <a:r>
                <a:rPr lang="en-US" sz="1400">
                  <a:latin typeface="Times New Roman" pitchFamily="18" charset="0"/>
                </a:rPr>
                <a:t> wrt turbulent air mass </a:t>
              </a:r>
              <a:r>
                <a:rPr lang="en-US" sz="1400" b="0" i="1">
                  <a:latin typeface="Times New Roman" pitchFamily="18" charset="0"/>
                </a:rPr>
                <a:t>A </a:t>
              </a:r>
              <a:r>
                <a:rPr lang="en-US" sz="1400">
                  <a:latin typeface="Times New Roman" pitchFamily="18" charset="0"/>
                </a:rPr>
                <a:t>in body coordinates</a:t>
              </a:r>
            </a:p>
          </p:txBody>
        </p:sp>
        <p:graphicFrame>
          <p:nvGraphicFramePr>
            <p:cNvPr id="7170" name="Object 46"/>
            <p:cNvGraphicFramePr>
              <a:graphicFrameLocks noChangeAspect="1"/>
            </p:cNvGraphicFramePr>
            <p:nvPr/>
          </p:nvGraphicFramePr>
          <p:xfrm>
            <a:off x="1670" y="3684"/>
            <a:ext cx="1976" cy="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69" name="Equation" r:id="rId17" imgW="3136680" imgH="279360" progId="Equation.3">
                    <p:embed/>
                  </p:oleObj>
                </mc:Choice>
                <mc:Fallback>
                  <p:oleObj name="Equation" r:id="rId17" imgW="3136680" imgH="27936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0" y="3684"/>
                          <a:ext cx="1976" cy="17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193" name="Group 47"/>
            <p:cNvGrpSpPr>
              <a:grpSpLocks/>
            </p:cNvGrpSpPr>
            <p:nvPr/>
          </p:nvGrpSpPr>
          <p:grpSpPr bwMode="auto">
            <a:xfrm>
              <a:off x="1109" y="3892"/>
              <a:ext cx="3871" cy="200"/>
              <a:chOff x="1066" y="3944"/>
              <a:chExt cx="3871" cy="200"/>
            </a:xfrm>
          </p:grpSpPr>
          <p:graphicFrame>
            <p:nvGraphicFramePr>
              <p:cNvPr id="7171" name="Object 48"/>
              <p:cNvGraphicFramePr>
                <a:graphicFrameLocks noChangeAspect="1"/>
              </p:cNvGraphicFramePr>
              <p:nvPr/>
            </p:nvGraphicFramePr>
            <p:xfrm>
              <a:off x="1283" y="3944"/>
              <a:ext cx="256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270" name="Equation" r:id="rId19" imgW="406080" imgH="279360" progId="Equation.3">
                      <p:embed/>
                    </p:oleObj>
                  </mc:Choice>
                  <mc:Fallback>
                    <p:oleObj name="Equation" r:id="rId19" imgW="406080" imgH="279360" progId="Equation.3">
                      <p:embed/>
                      <p:pic>
                        <p:nvPicPr>
                          <p:cNvPr id="0" name="Object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83" y="3944"/>
                            <a:ext cx="256" cy="17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195" name="Text Box 49"/>
              <p:cNvSpPr txBox="1">
                <a:spLocks noChangeArrowheads="1"/>
              </p:cNvSpPr>
              <p:nvPr/>
            </p:nvSpPr>
            <p:spPr bwMode="auto">
              <a:xfrm>
                <a:off x="1066" y="3952"/>
                <a:ext cx="387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6213" indent="-176213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–                is used to calculate the angle of attack </a:t>
                </a:r>
                <a:r>
                  <a:rPr lang="en-US" sz="1400" b="0" i="1">
                    <a:latin typeface="Symbol" pitchFamily="18" charset="2"/>
                  </a:rPr>
                  <a:t>a</a:t>
                </a:r>
                <a:r>
                  <a:rPr lang="en-US" sz="1400">
                    <a:latin typeface="Times New Roman" pitchFamily="18" charset="0"/>
                  </a:rPr>
                  <a:t> and sideslip angle </a:t>
                </a:r>
                <a:r>
                  <a:rPr lang="en-US" sz="1400" b="0" i="1">
                    <a:latin typeface="Symbol" pitchFamily="18" charset="2"/>
                  </a:rPr>
                  <a:t>b</a:t>
                </a:r>
              </a:p>
            </p:txBody>
          </p:sp>
        </p:grpSp>
        <p:sp>
          <p:nvSpPr>
            <p:cNvPr id="7194" name="Text Box 50"/>
            <p:cNvSpPr txBox="1">
              <a:spLocks noChangeArrowheads="1"/>
            </p:cNvSpPr>
            <p:nvPr/>
          </p:nvSpPr>
          <p:spPr bwMode="auto">
            <a:xfrm>
              <a:off x="5367" y="3940"/>
              <a:ext cx="1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  <p:sp>
        <p:nvSpPr>
          <p:cNvPr id="7190" name="Text Box 51">
            <a:hlinkClick r:id="rId21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2" action="ppaction://hlinksldjump"/>
              </a:rPr>
              <a:t>Environment</a:t>
            </a:r>
            <a:endParaRPr lang="en-US" sz="1200">
              <a:latin typeface="Arial" charset="0"/>
            </a:endParaRPr>
          </a:p>
        </p:txBody>
      </p:sp>
      <p:sp>
        <p:nvSpPr>
          <p:cNvPr id="7191" name="AutoShape 52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192AD97-E586-4812-ABE0-E73765B9B987}" type="slidenum">
              <a:rPr lang="en-US" b="0">
                <a:latin typeface="+mn-lt"/>
              </a:rPr>
              <a:pPr>
                <a:defRPr/>
              </a:pPr>
              <a:t>22</a:t>
            </a:fld>
            <a:endParaRPr lang="en-US" b="0">
              <a:latin typeface="+mn-lt"/>
            </a:endParaRPr>
          </a:p>
        </p:txBody>
      </p:sp>
      <p:sp>
        <p:nvSpPr>
          <p:cNvPr id="820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Dryden’s Turbulence Model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614488" y="2276475"/>
            <a:ext cx="7297737" cy="896938"/>
            <a:chOff x="1017" y="1434"/>
            <a:chExt cx="4597" cy="565"/>
          </a:xfrm>
        </p:grpSpPr>
        <p:graphicFrame>
          <p:nvGraphicFramePr>
            <p:cNvPr id="8199" name="Object 37"/>
            <p:cNvGraphicFramePr>
              <a:graphicFrameLocks noChangeAspect="1"/>
            </p:cNvGraphicFramePr>
            <p:nvPr/>
          </p:nvGraphicFramePr>
          <p:xfrm>
            <a:off x="1936" y="1676"/>
            <a:ext cx="182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8" name="Equation" r:id="rId3" imgW="2895480" imgH="507960" progId="Equation.3">
                    <p:embed/>
                  </p:oleObj>
                </mc:Choice>
                <mc:Fallback>
                  <p:oleObj name="Equation" r:id="rId3" imgW="2895480" imgH="50796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6" y="1676"/>
                          <a:ext cx="1824" cy="3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9" name="Text Box 38"/>
            <p:cNvSpPr txBox="1">
              <a:spLocks noChangeArrowheads="1"/>
            </p:cNvSpPr>
            <p:nvPr/>
          </p:nvSpPr>
          <p:spPr bwMode="auto">
            <a:xfrm>
              <a:off x="1017" y="1434"/>
              <a:ext cx="45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4625" indent="-17462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Filter in the Laplace plane</a:t>
              </a:r>
            </a:p>
          </p:txBody>
        </p:sp>
      </p:grpSp>
      <p:sp>
        <p:nvSpPr>
          <p:cNvPr id="130087" name="Text Box 39"/>
          <p:cNvSpPr txBox="1">
            <a:spLocks noChangeArrowheads="1"/>
          </p:cNvSpPr>
          <p:nvPr/>
        </p:nvSpPr>
        <p:spPr bwMode="auto">
          <a:xfrm>
            <a:off x="1614488" y="971550"/>
            <a:ext cx="72977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4625" indent="-17462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Converting power spectral density function into a filter driven by white Gaussian noise </a:t>
            </a:r>
            <a:r>
              <a:rPr lang="en-US" sz="1600" b="0" i="1">
                <a:latin typeface="Symbol" pitchFamily="18" charset="2"/>
              </a:rPr>
              <a:t>s</a:t>
            </a:r>
          </a:p>
        </p:txBody>
      </p:sp>
      <p:grpSp>
        <p:nvGrpSpPr>
          <p:cNvPr id="3" name="Group 40"/>
          <p:cNvGrpSpPr>
            <a:grpSpLocks/>
          </p:cNvGrpSpPr>
          <p:nvPr/>
        </p:nvGrpSpPr>
        <p:grpSpPr bwMode="auto">
          <a:xfrm>
            <a:off x="1844675" y="1547813"/>
            <a:ext cx="5761038" cy="679450"/>
            <a:chOff x="1162" y="975"/>
            <a:chExt cx="3629" cy="428"/>
          </a:xfrm>
        </p:grpSpPr>
        <p:graphicFrame>
          <p:nvGraphicFramePr>
            <p:cNvPr id="8198" name="Object 41"/>
            <p:cNvGraphicFramePr>
              <a:graphicFrameLocks noChangeAspect="1"/>
            </p:cNvGraphicFramePr>
            <p:nvPr/>
          </p:nvGraphicFramePr>
          <p:xfrm>
            <a:off x="2541" y="1216"/>
            <a:ext cx="808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59" name="Equation" r:id="rId5" imgW="1282680" imgH="291960" progId="Equation.3">
                    <p:embed/>
                  </p:oleObj>
                </mc:Choice>
                <mc:Fallback>
                  <p:oleObj name="Equation" r:id="rId5" imgW="1282680" imgH="29196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" y="1216"/>
                          <a:ext cx="808" cy="1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8" name="Text Box 42"/>
            <p:cNvSpPr txBox="1">
              <a:spLocks noChangeArrowheads="1"/>
            </p:cNvSpPr>
            <p:nvPr/>
          </p:nvSpPr>
          <p:spPr bwMode="auto">
            <a:xfrm>
              <a:off x="1162" y="975"/>
              <a:ext cx="3629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6213" indent="-176213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output of the filter </a:t>
              </a:r>
              <a:r>
                <a:rPr lang="en-US" sz="1400" b="0" i="1">
                  <a:latin typeface="Symbol" pitchFamily="18" charset="2"/>
                </a:rPr>
                <a:t>t</a:t>
              </a:r>
              <a:r>
                <a:rPr lang="en-US" sz="1400">
                  <a:latin typeface="Times New Roman" pitchFamily="18" charset="0"/>
                </a:rPr>
                <a:t>  is the turbulence velocity in the load-factor plane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1606550" y="3208338"/>
            <a:ext cx="7297738" cy="1081087"/>
            <a:chOff x="1012" y="2021"/>
            <a:chExt cx="4597" cy="681"/>
          </a:xfrm>
        </p:grpSpPr>
        <p:grpSp>
          <p:nvGrpSpPr>
            <p:cNvPr id="8216" name="Group 44"/>
            <p:cNvGrpSpPr>
              <a:grpSpLocks/>
            </p:cNvGrpSpPr>
            <p:nvPr/>
          </p:nvGrpSpPr>
          <p:grpSpPr bwMode="auto">
            <a:xfrm>
              <a:off x="1428" y="2249"/>
              <a:ext cx="3762" cy="453"/>
              <a:chOff x="1428" y="2354"/>
              <a:chExt cx="3762" cy="453"/>
            </a:xfrm>
          </p:grpSpPr>
          <p:graphicFrame>
            <p:nvGraphicFramePr>
              <p:cNvPr id="8196" name="Object 45"/>
              <p:cNvGraphicFramePr>
                <a:graphicFrameLocks noChangeAspect="1"/>
              </p:cNvGraphicFramePr>
              <p:nvPr/>
            </p:nvGraphicFramePr>
            <p:xfrm>
              <a:off x="1428" y="2354"/>
              <a:ext cx="1928" cy="45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60" name="Equation" r:id="rId7" imgW="3060360" imgH="723600" progId="Equation.3">
                      <p:embed/>
                    </p:oleObj>
                  </mc:Choice>
                  <mc:Fallback>
                    <p:oleObj name="Equation" r:id="rId7" imgW="3060360" imgH="723600" progId="Equation.3">
                      <p:embed/>
                      <p:pic>
                        <p:nvPicPr>
                          <p:cNvPr id="0" name="Object 4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28" y="2354"/>
                            <a:ext cx="1928" cy="45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8197" name="Object 46"/>
              <p:cNvGraphicFramePr>
                <a:graphicFrameLocks noChangeAspect="1"/>
              </p:cNvGraphicFramePr>
              <p:nvPr/>
            </p:nvGraphicFramePr>
            <p:xfrm>
              <a:off x="3678" y="2417"/>
              <a:ext cx="1512" cy="34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61" name="Equation" r:id="rId9" imgW="2400120" imgH="545760" progId="Equation.3">
                      <p:embed/>
                    </p:oleObj>
                  </mc:Choice>
                  <mc:Fallback>
                    <p:oleObj name="Equation" r:id="rId9" imgW="2400120" imgH="545760" progId="Equation.3">
                      <p:embed/>
                      <p:pic>
                        <p:nvPicPr>
                          <p:cNvPr id="0" name="Object 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78" y="2417"/>
                            <a:ext cx="1512" cy="34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8217" name="Text Box 47"/>
            <p:cNvSpPr txBox="1">
              <a:spLocks noChangeArrowheads="1"/>
            </p:cNvSpPr>
            <p:nvPr/>
          </p:nvSpPr>
          <p:spPr bwMode="auto">
            <a:xfrm>
              <a:off x="1012" y="2021"/>
              <a:ext cx="459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4625" indent="-17462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Filter in the state space</a:t>
              </a:r>
            </a:p>
          </p:txBody>
        </p:sp>
      </p:grpSp>
      <p:grpSp>
        <p:nvGrpSpPr>
          <p:cNvPr id="6" name="Group 60"/>
          <p:cNvGrpSpPr>
            <a:grpSpLocks/>
          </p:cNvGrpSpPr>
          <p:nvPr/>
        </p:nvGrpSpPr>
        <p:grpSpPr bwMode="auto">
          <a:xfrm>
            <a:off x="1598613" y="4351338"/>
            <a:ext cx="7321550" cy="2305050"/>
            <a:chOff x="1007" y="2741"/>
            <a:chExt cx="4612" cy="1452"/>
          </a:xfrm>
        </p:grpSpPr>
        <p:grpSp>
          <p:nvGrpSpPr>
            <p:cNvPr id="8210" name="Group 48"/>
            <p:cNvGrpSpPr>
              <a:grpSpLocks/>
            </p:cNvGrpSpPr>
            <p:nvPr/>
          </p:nvGrpSpPr>
          <p:grpSpPr bwMode="auto">
            <a:xfrm>
              <a:off x="1007" y="2741"/>
              <a:ext cx="4612" cy="1017"/>
              <a:chOff x="1007" y="2741"/>
              <a:chExt cx="4612" cy="1017"/>
            </a:xfrm>
          </p:grpSpPr>
          <p:grpSp>
            <p:nvGrpSpPr>
              <p:cNvPr id="8212" name="Group 49"/>
              <p:cNvGrpSpPr>
                <a:grpSpLocks/>
              </p:cNvGrpSpPr>
              <p:nvPr/>
            </p:nvGrpSpPr>
            <p:grpSpPr bwMode="auto">
              <a:xfrm>
                <a:off x="1090" y="2958"/>
                <a:ext cx="4529" cy="800"/>
                <a:chOff x="1017" y="3176"/>
                <a:chExt cx="4529" cy="800"/>
              </a:xfrm>
            </p:grpSpPr>
            <p:graphicFrame>
              <p:nvGraphicFramePr>
                <p:cNvPr id="8194" name="Object 50"/>
                <p:cNvGraphicFramePr>
                  <a:graphicFrameLocks noChangeAspect="1"/>
                </p:cNvGraphicFramePr>
                <p:nvPr/>
              </p:nvGraphicFramePr>
              <p:xfrm>
                <a:off x="2703" y="3318"/>
                <a:ext cx="1105" cy="39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62" name="Visio" r:id="rId11" imgW="2009835" imgH="649665" progId="Visio.Drawing.11">
                        <p:embed/>
                      </p:oleObj>
                    </mc:Choice>
                    <mc:Fallback>
                      <p:oleObj name="Visio" r:id="rId11" imgW="2009835" imgH="649665" progId="Visio.Drawing.11">
                        <p:embed/>
                        <p:pic>
                          <p:nvPicPr>
                            <p:cNvPr id="0" name="Object 5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03" y="3318"/>
                              <a:ext cx="1105" cy="3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8214" name="Picture 51" descr="dryden_top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25" t="1633" r="1401" b="48476"/>
                <a:stretch>
                  <a:fillRect/>
                </a:stretch>
              </p:blipFill>
              <p:spPr bwMode="auto">
                <a:xfrm>
                  <a:off x="1017" y="3190"/>
                  <a:ext cx="1791" cy="6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215" name="Picture 52" descr="dryden_bottom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9" t="47566" r="999"/>
                <a:stretch>
                  <a:fillRect/>
                </a:stretch>
              </p:blipFill>
              <p:spPr bwMode="auto">
                <a:xfrm>
                  <a:off x="3732" y="3176"/>
                  <a:ext cx="1814" cy="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aphicFrame>
              <p:nvGraphicFramePr>
                <p:cNvPr id="8195" name="Object 53"/>
                <p:cNvGraphicFramePr>
                  <a:graphicFrameLocks noChangeAspect="1"/>
                </p:cNvGraphicFramePr>
                <p:nvPr/>
              </p:nvGraphicFramePr>
              <p:xfrm>
                <a:off x="3046" y="3704"/>
                <a:ext cx="464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8263" name="Equation" r:id="rId15" imgW="736560" imgH="431640" progId="Equation.3">
                        <p:embed/>
                      </p:oleObj>
                    </mc:Choice>
                    <mc:Fallback>
                      <p:oleObj name="Equation" r:id="rId15" imgW="736560" imgH="431640" progId="Equation.3">
                        <p:embed/>
                        <p:pic>
                          <p:nvPicPr>
                            <p:cNvPr id="0" name="Object 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6" y="3704"/>
                              <a:ext cx="464" cy="27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8213" name="Text Box 54"/>
              <p:cNvSpPr txBox="1">
                <a:spLocks noChangeArrowheads="1"/>
              </p:cNvSpPr>
              <p:nvPr/>
            </p:nvSpPr>
            <p:spPr bwMode="auto">
              <a:xfrm>
                <a:off x="1007" y="2741"/>
                <a:ext cx="459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4625" indent="-174625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Dryden filter in operation</a:t>
                </a:r>
              </a:p>
            </p:txBody>
          </p:sp>
        </p:grpSp>
        <p:sp>
          <p:nvSpPr>
            <p:cNvPr id="8211" name="Text Box 57"/>
            <p:cNvSpPr txBox="1">
              <a:spLocks noChangeArrowheads="1"/>
            </p:cNvSpPr>
            <p:nvPr/>
          </p:nvSpPr>
          <p:spPr bwMode="auto">
            <a:xfrm>
              <a:off x="5373" y="3962"/>
              <a:ext cx="19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  <p:sp>
        <p:nvSpPr>
          <p:cNvPr id="8207" name="Text Box 58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8208" name="Text Box 59">
            <a:hlinkClick r:id="rId17" action="ppaction://hlinkpres?slideindex=1&amp;slidetitle="/>
          </p:cNvPr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8" action="ppaction://hlinksldjump"/>
              </a:rPr>
              <a:t>Environment</a:t>
            </a:r>
            <a:endParaRPr lang="en-US" sz="1200">
              <a:latin typeface="Arial" charset="0"/>
            </a:endParaRPr>
          </a:p>
        </p:txBody>
      </p:sp>
      <p:sp>
        <p:nvSpPr>
          <p:cNvPr id="8209" name="AutoShape 61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8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5CE46F1-5D0D-4CA0-B71F-950858C74B74}" type="slidenum">
              <a:rPr lang="en-US" b="0">
                <a:latin typeface="+mn-lt"/>
              </a:rPr>
              <a:pPr>
                <a:defRPr/>
              </a:pPr>
              <a:t>23</a:t>
            </a:fld>
            <a:endParaRPr lang="en-US" b="0">
              <a:latin typeface="+mn-lt"/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ROCKET6 Aerodynamic Model</a:t>
            </a:r>
          </a:p>
        </p:txBody>
      </p:sp>
      <p:sp>
        <p:nvSpPr>
          <p:cNvPr id="9221" name="Text Box 9"/>
          <p:cNvSpPr txBox="1">
            <a:spLocks noChangeArrowheads="1"/>
          </p:cNvSpPr>
          <p:nvPr/>
        </p:nvSpPr>
        <p:spPr bwMode="auto">
          <a:xfrm>
            <a:off x="8558213" y="619442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chemeClr val="accent2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9222" name="AutoShape 10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9223" name="Text Box 11"/>
          <p:cNvSpPr txBox="1">
            <a:spLocks noChangeArrowheads="1"/>
          </p:cNvSpPr>
          <p:nvPr/>
        </p:nvSpPr>
        <p:spPr bwMode="auto">
          <a:xfrm>
            <a:off x="0" y="6172200"/>
            <a:ext cx="13716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Aerodynamics</a:t>
            </a:r>
            <a:endParaRPr lang="en-US" sz="1200">
              <a:latin typeface="Arial" charset="0"/>
            </a:endParaRPr>
          </a:p>
        </p:txBody>
      </p:sp>
      <p:sp>
        <p:nvSpPr>
          <p:cNvPr id="9224" name="Text Box 3"/>
          <p:cNvSpPr txBox="1">
            <a:spLocks noChangeArrowheads="1"/>
          </p:cNvSpPr>
          <p:nvPr/>
        </p:nvSpPr>
        <p:spPr bwMode="auto">
          <a:xfrm>
            <a:off x="6019800" y="3429000"/>
            <a:ext cx="2819400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400" b="0" i="1">
                <a:latin typeface="Times New Roman" pitchFamily="18" charset="0"/>
              </a:rPr>
              <a:t>V</a:t>
            </a:r>
            <a:r>
              <a:rPr lang="en-US" sz="1400">
                <a:latin typeface="Times New Roman" pitchFamily="18" charset="0"/>
              </a:rPr>
              <a:t>  vehicle velocity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400" b="0" i="1">
                <a:latin typeface="Times New Roman" pitchFamily="18" charset="0"/>
              </a:rPr>
              <a:t>M</a:t>
            </a:r>
            <a:r>
              <a:rPr lang="en-US" sz="1400">
                <a:latin typeface="Times New Roman" pitchFamily="18" charset="0"/>
              </a:rPr>
              <a:t> Mach number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400" b="0" i="1">
                <a:latin typeface="Times New Roman" pitchFamily="18" charset="0"/>
              </a:rPr>
              <a:t> q’</a:t>
            </a:r>
            <a:r>
              <a:rPr lang="en-US" sz="1400">
                <a:latin typeface="Times New Roman" pitchFamily="18" charset="0"/>
              </a:rPr>
              <a:t> body rate in maneuver plane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400" b="0" i="1">
                <a:latin typeface="Times New Roman" pitchFamily="18" charset="0"/>
              </a:rPr>
              <a:t>d</a:t>
            </a:r>
            <a:r>
              <a:rPr lang="en-US" sz="1400">
                <a:latin typeface="Times New Roman" pitchFamily="18" charset="0"/>
              </a:rPr>
              <a:t>   reference length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400" b="0">
                <a:latin typeface="Symbol" pitchFamily="18" charset="2"/>
              </a:rPr>
              <a:t>a</a:t>
            </a:r>
            <a:r>
              <a:rPr lang="en-US" sz="1400" b="0">
                <a:latin typeface="Times New Roman" pitchFamily="18" charset="0"/>
              </a:rPr>
              <a:t>‘</a:t>
            </a:r>
            <a:r>
              <a:rPr lang="en-US" sz="1400" b="0">
                <a:latin typeface="Symbol" pitchFamily="18" charset="2"/>
              </a:rPr>
              <a:t>  </a:t>
            </a:r>
            <a:r>
              <a:rPr lang="en-US" sz="1400">
                <a:latin typeface="Times New Roman" pitchFamily="18" charset="0"/>
              </a:rPr>
              <a:t>total angle of attack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1400" b="0" i="1">
                <a:latin typeface="Times New Roman" pitchFamily="18" charset="0"/>
              </a:rPr>
              <a:t>thr</a:t>
            </a:r>
            <a:r>
              <a:rPr lang="en-US" sz="1400">
                <a:latin typeface="Times New Roman" pitchFamily="18" charset="0"/>
              </a:rPr>
              <a:t> base drag correction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endParaRPr lang="en-US" sz="1400">
              <a:latin typeface="Times New Roman" pitchFamily="18" charset="0"/>
            </a:endParaRPr>
          </a:p>
        </p:txBody>
      </p:sp>
      <p:sp>
        <p:nvSpPr>
          <p:cNvPr id="9225" name="Text Box 4"/>
          <p:cNvSpPr txBox="1">
            <a:spLocks noChangeArrowheads="1"/>
          </p:cNvSpPr>
          <p:nvPr/>
        </p:nvSpPr>
        <p:spPr bwMode="auto">
          <a:xfrm>
            <a:off x="1524000" y="1295400"/>
            <a:ext cx="7310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Coefficients in aeroballistics coordinates (maneuver plane)</a:t>
            </a:r>
          </a:p>
        </p:txBody>
      </p:sp>
      <p:graphicFrame>
        <p:nvGraphicFramePr>
          <p:cNvPr id="9218" name="Object 5"/>
          <p:cNvGraphicFramePr>
            <a:graphicFrameLocks noChangeAspect="1"/>
          </p:cNvGraphicFramePr>
          <p:nvPr/>
        </p:nvGraphicFramePr>
        <p:xfrm>
          <a:off x="2362200" y="1981200"/>
          <a:ext cx="476885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4" imgW="4444920" imgH="1180800" progId="Equation.3">
                  <p:embed/>
                </p:oleObj>
              </mc:Choice>
              <mc:Fallback>
                <p:oleObj name="Equation" r:id="rId4" imgW="4444920" imgH="1180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981200"/>
                        <a:ext cx="4768850" cy="1274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6" name="Text Box 4"/>
          <p:cNvSpPr txBox="1">
            <a:spLocks noChangeArrowheads="1"/>
          </p:cNvSpPr>
          <p:nvPr/>
        </p:nvSpPr>
        <p:spPr bwMode="auto">
          <a:xfrm>
            <a:off x="1600200" y="5486400"/>
            <a:ext cx="7310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3363" indent="-23336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Note: roll damping is neglected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6FECAD3-49E2-4E7C-8C5C-94197B4F96F7}" type="slidenum">
              <a:rPr lang="en-US" b="0">
                <a:latin typeface="+mn-lt"/>
              </a:rPr>
              <a:pPr>
                <a:defRPr/>
              </a:pPr>
              <a:t>24</a:t>
            </a:fld>
            <a:endParaRPr lang="en-US" b="0">
              <a:latin typeface="+mn-lt"/>
            </a:endParaRPr>
          </a:p>
        </p:txBody>
      </p:sp>
      <p:sp>
        <p:nvSpPr>
          <p:cNvPr id="1025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Booster Thrust Vector Control </a:t>
            </a:r>
          </a:p>
        </p:txBody>
      </p:sp>
      <p:sp>
        <p:nvSpPr>
          <p:cNvPr id="10252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0253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tvc</a:t>
            </a:r>
            <a:endParaRPr lang="en-US" sz="1200">
              <a:latin typeface="Arial" charset="0"/>
            </a:endParaRPr>
          </a:p>
        </p:txBody>
      </p:sp>
      <p:sp>
        <p:nvSpPr>
          <p:cNvPr id="10254" name="Text Box 21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600200" y="838200"/>
            <a:ext cx="6477000" cy="2898775"/>
            <a:chOff x="1008" y="528"/>
            <a:chExt cx="4080" cy="1826"/>
          </a:xfrm>
        </p:grpSpPr>
        <p:graphicFrame>
          <p:nvGraphicFramePr>
            <p:cNvPr id="10245" name="Object 23"/>
            <p:cNvGraphicFramePr>
              <a:graphicFrameLocks noChangeAspect="1"/>
            </p:cNvGraphicFramePr>
            <p:nvPr/>
          </p:nvGraphicFramePr>
          <p:xfrm>
            <a:off x="1008" y="528"/>
            <a:ext cx="2064" cy="18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1" name="Visio" r:id="rId4" imgW="2784931" imgH="2467392" progId="Visio.Drawing.11">
                    <p:embed/>
                  </p:oleObj>
                </mc:Choice>
                <mc:Fallback>
                  <p:oleObj name="Visio" r:id="rId4" imgW="2784931" imgH="2467392" progId="Visio.Drawing.11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528"/>
                          <a:ext cx="2064" cy="18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0266" name="Group 24"/>
            <p:cNvGrpSpPr>
              <a:grpSpLocks/>
            </p:cNvGrpSpPr>
            <p:nvPr/>
          </p:nvGrpSpPr>
          <p:grpSpPr bwMode="auto">
            <a:xfrm>
              <a:off x="3456" y="672"/>
              <a:ext cx="1632" cy="624"/>
              <a:chOff x="3504" y="720"/>
              <a:chExt cx="1632" cy="624"/>
            </a:xfrm>
          </p:grpSpPr>
          <p:sp>
            <p:nvSpPr>
              <p:cNvPr id="10267" name="Text Box 25"/>
              <p:cNvSpPr txBox="1">
                <a:spLocks noChangeArrowheads="1"/>
              </p:cNvSpPr>
              <p:nvPr/>
            </p:nvSpPr>
            <p:spPr bwMode="auto">
              <a:xfrm>
                <a:off x="3744" y="864"/>
                <a:ext cx="13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nozzle deflection angles</a:t>
                </a:r>
              </a:p>
            </p:txBody>
          </p:sp>
          <p:sp>
            <p:nvSpPr>
              <p:cNvPr id="10268" name="Text Box 26"/>
              <p:cNvSpPr txBox="1">
                <a:spLocks noChangeArrowheads="1"/>
              </p:cNvSpPr>
              <p:nvPr/>
            </p:nvSpPr>
            <p:spPr bwMode="auto">
              <a:xfrm>
                <a:off x="3744" y="1008"/>
                <a:ext cx="13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propulsion moment arm</a:t>
                </a:r>
              </a:p>
            </p:txBody>
          </p:sp>
          <p:sp>
            <p:nvSpPr>
              <p:cNvPr id="10269" name="Text Box 27"/>
              <p:cNvSpPr txBox="1">
                <a:spLocks noChangeArrowheads="1"/>
              </p:cNvSpPr>
              <p:nvPr/>
            </p:nvSpPr>
            <p:spPr bwMode="auto">
              <a:xfrm>
                <a:off x="3744" y="1152"/>
                <a:ext cx="13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c.m. location</a:t>
                </a:r>
              </a:p>
            </p:txBody>
          </p:sp>
          <p:sp>
            <p:nvSpPr>
              <p:cNvPr id="10270" name="Text Box 28"/>
              <p:cNvSpPr txBox="1">
                <a:spLocks noChangeArrowheads="1"/>
              </p:cNvSpPr>
              <p:nvPr/>
            </p:nvSpPr>
            <p:spPr bwMode="auto">
              <a:xfrm>
                <a:off x="3744" y="720"/>
                <a:ext cx="13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thrust vector</a:t>
                </a:r>
              </a:p>
            </p:txBody>
          </p:sp>
          <p:graphicFrame>
            <p:nvGraphicFramePr>
              <p:cNvPr id="10246" name="Object 29"/>
              <p:cNvGraphicFramePr>
                <a:graphicFrameLocks noChangeAspect="1"/>
              </p:cNvGraphicFramePr>
              <p:nvPr/>
            </p:nvGraphicFramePr>
            <p:xfrm>
              <a:off x="3606" y="732"/>
              <a:ext cx="112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2" name="Equation" r:id="rId6" imgW="177480" imgH="291960" progId="Equation.3">
                      <p:embed/>
                    </p:oleObj>
                  </mc:Choice>
                  <mc:Fallback>
                    <p:oleObj name="Equation" r:id="rId6" imgW="177480" imgH="29196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6" y="732"/>
                            <a:ext cx="112" cy="1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7" name="Object 30"/>
              <p:cNvGraphicFramePr>
                <a:graphicFrameLocks noChangeAspect="1"/>
              </p:cNvGraphicFramePr>
              <p:nvPr/>
            </p:nvGraphicFramePr>
            <p:xfrm>
              <a:off x="3504" y="888"/>
              <a:ext cx="264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3" name="Equation" r:id="rId8" imgW="419040" imgH="241200" progId="Equation.3">
                      <p:embed/>
                    </p:oleObj>
                  </mc:Choice>
                  <mc:Fallback>
                    <p:oleObj name="Equation" r:id="rId8" imgW="419040" imgH="241200" progId="Equation.3">
                      <p:embed/>
                      <p:pic>
                        <p:nvPicPr>
                          <p:cNvPr id="0" name="Object 3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04" y="888"/>
                            <a:ext cx="264" cy="1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8" name="Object 31"/>
              <p:cNvGraphicFramePr>
                <a:graphicFrameLocks noChangeAspect="1"/>
              </p:cNvGraphicFramePr>
              <p:nvPr/>
            </p:nvGraphicFramePr>
            <p:xfrm>
              <a:off x="3564" y="1026"/>
              <a:ext cx="128" cy="1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4" name="Equation" r:id="rId10" imgW="203040" imgH="291960" progId="Equation.3">
                      <p:embed/>
                    </p:oleObj>
                  </mc:Choice>
                  <mc:Fallback>
                    <p:oleObj name="Equation" r:id="rId10" imgW="203040" imgH="291960" progId="Equation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64" y="1026"/>
                            <a:ext cx="128" cy="184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249" name="Object 32"/>
              <p:cNvGraphicFramePr>
                <a:graphicFrameLocks noChangeAspect="1"/>
              </p:cNvGraphicFramePr>
              <p:nvPr/>
            </p:nvGraphicFramePr>
            <p:xfrm>
              <a:off x="3564" y="1164"/>
              <a:ext cx="200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25" name="Equation" r:id="rId12" imgW="317160" imgH="279360" progId="Equation.3">
                      <p:embed/>
                    </p:oleObj>
                  </mc:Choice>
                  <mc:Fallback>
                    <p:oleObj name="Equation" r:id="rId12" imgW="317160" imgH="27936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64" y="1164"/>
                            <a:ext cx="200" cy="17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5334000" y="2057400"/>
            <a:ext cx="3284538" cy="1414463"/>
            <a:chOff x="3360" y="1296"/>
            <a:chExt cx="2069" cy="891"/>
          </a:xfrm>
        </p:grpSpPr>
        <p:sp>
          <p:nvSpPr>
            <p:cNvPr id="10265" name="Text Box 34"/>
            <p:cNvSpPr txBox="1">
              <a:spLocks noChangeArrowheads="1"/>
            </p:cNvSpPr>
            <p:nvPr/>
          </p:nvSpPr>
          <p:spPr bwMode="auto">
            <a:xfrm>
              <a:off x="3360" y="1296"/>
              <a:ext cx="1920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Transformation sequence nozzle wrt body coordinates</a:t>
              </a:r>
            </a:p>
          </p:txBody>
        </p:sp>
        <p:graphicFrame>
          <p:nvGraphicFramePr>
            <p:cNvPr id="10244" name="Object 35"/>
            <p:cNvGraphicFramePr>
              <a:graphicFrameLocks noChangeAspect="1"/>
            </p:cNvGraphicFramePr>
            <p:nvPr/>
          </p:nvGraphicFramePr>
          <p:xfrm>
            <a:off x="3552" y="1680"/>
            <a:ext cx="1877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6" name="Equation" r:id="rId14" imgW="2984400" imgH="799920" progId="Equation.3">
                    <p:embed/>
                  </p:oleObj>
                </mc:Choice>
                <mc:Fallback>
                  <p:oleObj name="Equation" r:id="rId14" imgW="2984400" imgH="799920" progId="Equation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1680"/>
                          <a:ext cx="1877" cy="5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524000" y="3429000"/>
            <a:ext cx="7094538" cy="1236663"/>
            <a:chOff x="960" y="2160"/>
            <a:chExt cx="4469" cy="779"/>
          </a:xfrm>
        </p:grpSpPr>
        <p:sp>
          <p:nvSpPr>
            <p:cNvPr id="10264" name="Text Box 37"/>
            <p:cNvSpPr txBox="1">
              <a:spLocks noChangeArrowheads="1"/>
            </p:cNvSpPr>
            <p:nvPr/>
          </p:nvSpPr>
          <p:spPr bwMode="auto">
            <a:xfrm>
              <a:off x="960" y="2160"/>
              <a:ext cx="408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TVC forces and moments in body coordinates</a:t>
              </a:r>
            </a:p>
          </p:txBody>
        </p:sp>
        <p:graphicFrame>
          <p:nvGraphicFramePr>
            <p:cNvPr id="10242" name="Object 38"/>
            <p:cNvGraphicFramePr>
              <a:graphicFrameLocks noChangeAspect="1"/>
            </p:cNvGraphicFramePr>
            <p:nvPr/>
          </p:nvGraphicFramePr>
          <p:xfrm>
            <a:off x="1104" y="2400"/>
            <a:ext cx="1144" cy="5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7" name="Equation" r:id="rId16" imgW="1815840" imgH="799920" progId="Equation.3">
                    <p:embed/>
                  </p:oleObj>
                </mc:Choice>
                <mc:Fallback>
                  <p:oleObj name="Equation" r:id="rId16" imgW="1815840" imgH="79992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400"/>
                          <a:ext cx="1144" cy="5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43" name="Object 39"/>
            <p:cNvGraphicFramePr>
              <a:graphicFrameLocks noChangeAspect="1"/>
            </p:cNvGraphicFramePr>
            <p:nvPr/>
          </p:nvGraphicFramePr>
          <p:xfrm>
            <a:off x="2496" y="2400"/>
            <a:ext cx="2933" cy="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28" name="Equation" r:id="rId18" imgW="4660560" imgH="850680" progId="Equation.3">
                    <p:embed/>
                  </p:oleObj>
                </mc:Choice>
                <mc:Fallback>
                  <p:oleObj name="Equation" r:id="rId18" imgW="4660560" imgH="85068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400"/>
                          <a:ext cx="2933" cy="53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4"/>
          <p:cNvGrpSpPr>
            <a:grpSpLocks/>
          </p:cNvGrpSpPr>
          <p:nvPr/>
        </p:nvGrpSpPr>
        <p:grpSpPr bwMode="auto">
          <a:xfrm>
            <a:off x="1524000" y="4724400"/>
            <a:ext cx="7315200" cy="1828800"/>
            <a:chOff x="960" y="2976"/>
            <a:chExt cx="4608" cy="1152"/>
          </a:xfrm>
        </p:grpSpPr>
        <p:grpSp>
          <p:nvGrpSpPr>
            <p:cNvPr id="10260" name="Group 40"/>
            <p:cNvGrpSpPr>
              <a:grpSpLocks/>
            </p:cNvGrpSpPr>
            <p:nvPr/>
          </p:nvGrpSpPr>
          <p:grpSpPr bwMode="auto">
            <a:xfrm>
              <a:off x="960" y="2976"/>
              <a:ext cx="4128" cy="1152"/>
              <a:chOff x="960" y="2976"/>
              <a:chExt cx="4128" cy="1152"/>
            </a:xfrm>
          </p:grpSpPr>
          <p:pic>
            <p:nvPicPr>
              <p:cNvPr id="10262" name="Picture 41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3015"/>
                <a:ext cx="3843" cy="1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63" name="Text Box 42"/>
              <p:cNvSpPr txBox="1">
                <a:spLocks noChangeArrowheads="1"/>
              </p:cNvSpPr>
              <p:nvPr/>
            </p:nvSpPr>
            <p:spPr bwMode="auto">
              <a:xfrm>
                <a:off x="1008" y="2976"/>
                <a:ext cx="408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 Pitch channel of TVC actuation (yaw channel similar)</a:t>
                </a:r>
              </a:p>
            </p:txBody>
          </p:sp>
        </p:grpSp>
        <p:sp>
          <p:nvSpPr>
            <p:cNvPr id="10261" name="Text Box 43"/>
            <p:cNvSpPr txBox="1">
              <a:spLocks noChangeArrowheads="1"/>
            </p:cNvSpPr>
            <p:nvPr/>
          </p:nvSpPr>
          <p:spPr bwMode="auto">
            <a:xfrm>
              <a:off x="5328" y="3840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10259" name="Text Box 45"/>
          <p:cNvSpPr txBox="1">
            <a:spLocks noChangeArrowheads="1"/>
          </p:cNvSpPr>
          <p:nvPr/>
        </p:nvSpPr>
        <p:spPr bwMode="auto">
          <a:xfrm>
            <a:off x="76200" y="56388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1" action="ppaction://hlinksldjump"/>
              </a:rPr>
              <a:t>TVC and RCS Control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EF94255-B4A3-4B92-A33A-43C2588E72E0}" type="slidenum">
              <a:rPr lang="en-US" b="0">
                <a:latin typeface="+mn-lt"/>
              </a:rPr>
              <a:pPr>
                <a:defRPr/>
              </a:pPr>
              <a:t>25</a:t>
            </a:fld>
            <a:endParaRPr lang="en-US" b="0">
              <a:latin typeface="+mn-lt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Options of the </a:t>
            </a:r>
            <a:r>
              <a:rPr lang="en-US" sz="2800">
                <a:solidFill>
                  <a:schemeClr val="accent2"/>
                </a:solidFill>
              </a:rPr>
              <a:t>RCS</a:t>
            </a:r>
            <a:r>
              <a:rPr lang="en-US" sz="2800"/>
              <a:t> Module</a:t>
            </a:r>
          </a:p>
        </p:txBody>
      </p:sp>
      <p:sp>
        <p:nvSpPr>
          <p:cNvPr id="56324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56325" name="Text Box 20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" action="ppaction://hlinksldjump"/>
              </a:rPr>
              <a:t>RCS</a:t>
            </a:r>
            <a:endParaRPr lang="en-US" sz="1200">
              <a:latin typeface="Arial" charset="0"/>
            </a:endParaRPr>
          </a:p>
        </p:txBody>
      </p:sp>
      <p:sp>
        <p:nvSpPr>
          <p:cNvPr id="56326" name="Text Box 22"/>
          <p:cNvSpPr txBox="1">
            <a:spLocks noChangeArrowheads="1"/>
          </p:cNvSpPr>
          <p:nvPr/>
        </p:nvSpPr>
        <p:spPr bwMode="auto">
          <a:xfrm>
            <a:off x="1676400" y="1676400"/>
            <a:ext cx="7162800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460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defTabSz="3460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defTabSz="3460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defTabSz="3460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defTabSz="3460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defTabSz="346075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chemeClr val="accent2"/>
                </a:solidFill>
                <a:latin typeface="Arial" charset="0"/>
              </a:rPr>
              <a:t>mrcs_moment</a:t>
            </a:r>
            <a:r>
              <a:rPr lang="en-US" sz="1200">
                <a:latin typeface="Arial" charset="0"/>
              </a:rPr>
              <a:t> = |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rcs_type</a:t>
            </a:r>
            <a:r>
              <a:rPr lang="en-US" sz="1200">
                <a:latin typeface="Arial" charset="0"/>
              </a:rPr>
              <a:t>||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rcs_mode</a:t>
            </a:r>
            <a:r>
              <a:rPr lang="en-US" sz="1200">
                <a:latin typeface="Arial" charset="0"/>
              </a:rPr>
              <a:t>|</a:t>
            </a: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      	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rcs_type</a:t>
            </a:r>
            <a:r>
              <a:rPr lang="en-US" sz="1200">
                <a:latin typeface="Arial" charset="0"/>
              </a:rPr>
              <a:t> = 0 no RCS thrusting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      	     1 proportional moment thrusters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	     2 on-off moment thrusters (Schmitt trigger)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    		    	    </a:t>
            </a:r>
            <a:r>
              <a:rPr lang="en-US" sz="1400">
                <a:solidFill>
                  <a:schemeClr val="accent2"/>
                </a:solidFill>
                <a:latin typeface="Arial" charset="0"/>
              </a:rPr>
              <a:t>rcs_mode</a:t>
            </a:r>
            <a:r>
              <a:rPr lang="en-US" sz="1200">
                <a:latin typeface="Arial" charset="0"/>
              </a:rPr>
              <a:t> = 0 roll control only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			     	    1 all geodetic Euler angle control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				    2 thrust vector direction and roll angle control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					            3 incidence and roll angle control</a:t>
            </a: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chemeClr val="accent2"/>
                </a:solidFill>
                <a:latin typeface="Arial" charset="0"/>
              </a:rPr>
              <a:t>mrcs_force</a:t>
            </a:r>
            <a:r>
              <a:rPr lang="en-US" sz="1200">
                <a:latin typeface="Arial" charset="0"/>
              </a:rPr>
              <a:t> = 0 no side force control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  1 proportional side thrusters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			  2 on-off side thrusters (Schmitt trigger)</a:t>
            </a: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Arial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Arial" charset="0"/>
            </a:endParaRPr>
          </a:p>
        </p:txBody>
      </p:sp>
      <p:sp>
        <p:nvSpPr>
          <p:cNvPr id="56327" name="Text Box 23"/>
          <p:cNvSpPr txBox="1">
            <a:spLocks noChangeArrowheads="1"/>
          </p:cNvSpPr>
          <p:nvPr/>
        </p:nvSpPr>
        <p:spPr bwMode="auto">
          <a:xfrm>
            <a:off x="76200" y="56388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TVC and RCS Control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2B6FD1C4-8E5D-4429-AA03-66E97C13239A}" type="slidenum">
              <a:rPr lang="en-US" b="0">
                <a:latin typeface="+mn-lt"/>
              </a:rPr>
              <a:pPr>
                <a:defRPr/>
              </a:pPr>
              <a:t>26</a:t>
            </a:fld>
            <a:endParaRPr lang="en-US" b="0">
              <a:latin typeface="+mn-lt"/>
            </a:endParaRPr>
          </a:p>
        </p:txBody>
      </p:sp>
      <p:sp>
        <p:nvSpPr>
          <p:cNvPr id="1126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RCS Attitude Control</a:t>
            </a:r>
          </a:p>
        </p:txBody>
      </p:sp>
      <p:sp>
        <p:nvSpPr>
          <p:cNvPr id="11270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19831" name="Text Box 23"/>
          <p:cNvSpPr txBox="1">
            <a:spLocks noChangeArrowheads="1"/>
          </p:cNvSpPr>
          <p:nvPr/>
        </p:nvSpPr>
        <p:spPr bwMode="auto">
          <a:xfrm>
            <a:off x="1447800" y="1143000"/>
            <a:ext cx="7543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The centerline 1</a:t>
            </a:r>
            <a:r>
              <a:rPr lang="en-US" sz="1600" baseline="30000">
                <a:latin typeface="Times New Roman" pitchFamily="18" charset="0"/>
              </a:rPr>
              <a:t>B</a:t>
            </a:r>
            <a:r>
              <a:rPr lang="en-US" sz="1600">
                <a:latin typeface="Times New Roman" pitchFamily="18" charset="0"/>
              </a:rPr>
              <a:t> of the rocket is controlled by yaw and pitch angle commands, referred to geodetic north and local horizon (similar for roll angle, angle of attack and sideslip angle)</a:t>
            </a:r>
          </a:p>
        </p:txBody>
      </p:sp>
      <p:graphicFrame>
        <p:nvGraphicFramePr>
          <p:cNvPr id="11266" name="Object 24"/>
          <p:cNvGraphicFramePr>
            <a:graphicFrameLocks noChangeAspect="1"/>
          </p:cNvGraphicFramePr>
          <p:nvPr/>
        </p:nvGraphicFramePr>
        <p:xfrm>
          <a:off x="4108450" y="1658938"/>
          <a:ext cx="2138363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3" imgW="126720" imgH="241200" progId="Equation.3">
                  <p:embed/>
                </p:oleObj>
              </mc:Choice>
              <mc:Fallback>
                <p:oleObj name="Equation" r:id="rId3" imgW="126720" imgH="241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8450" y="1658938"/>
                        <a:ext cx="2138363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1828800" y="2362200"/>
            <a:ext cx="7062788" cy="4216400"/>
            <a:chOff x="1152" y="1488"/>
            <a:chExt cx="4449" cy="2656"/>
          </a:xfrm>
        </p:grpSpPr>
        <p:graphicFrame>
          <p:nvGraphicFramePr>
            <p:cNvPr id="11267" name="Object 26"/>
            <p:cNvGraphicFramePr>
              <a:graphicFrameLocks noChangeAspect="1"/>
            </p:cNvGraphicFramePr>
            <p:nvPr/>
          </p:nvGraphicFramePr>
          <p:xfrm>
            <a:off x="1152" y="1488"/>
            <a:ext cx="4330" cy="2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1" name="Visio" r:id="rId5" imgW="8662749" imgH="4589740" progId="Visio.Drawing.11">
                    <p:embed/>
                  </p:oleObj>
                </mc:Choice>
                <mc:Fallback>
                  <p:oleObj name="Visio" r:id="rId5" imgW="8662749" imgH="4589740" progId="Visio.Drawing.11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1488"/>
                          <a:ext cx="4330" cy="2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5" name="Text Box 27"/>
            <p:cNvSpPr txBox="1">
              <a:spLocks noChangeArrowheads="1"/>
            </p:cNvSpPr>
            <p:nvPr/>
          </p:nvSpPr>
          <p:spPr bwMode="auto">
            <a:xfrm>
              <a:off x="5407" y="3932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11273" name="Text Box 29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7" action="ppaction://hlinksldjump"/>
              </a:rPr>
              <a:t>RCS</a:t>
            </a:r>
            <a:endParaRPr lang="en-US" sz="1200">
              <a:latin typeface="Arial" charset="0"/>
            </a:endParaRPr>
          </a:p>
        </p:txBody>
      </p:sp>
      <p:sp>
        <p:nvSpPr>
          <p:cNvPr id="11274" name="Text Box 31"/>
          <p:cNvSpPr txBox="1">
            <a:spLocks noChangeArrowheads="1"/>
          </p:cNvSpPr>
          <p:nvPr/>
        </p:nvSpPr>
        <p:spPr bwMode="auto">
          <a:xfrm>
            <a:off x="76200" y="56388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8" action="ppaction://hlinksldjump"/>
              </a:rPr>
              <a:t>Booster Autopilot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07730A0-6AC3-4C99-9513-70D52CD05643}" type="slidenum">
              <a:rPr lang="en-US" b="0">
                <a:latin typeface="+mn-lt"/>
              </a:rPr>
              <a:pPr>
                <a:defRPr/>
              </a:pPr>
              <a:t>27</a:t>
            </a:fld>
            <a:endParaRPr lang="en-US" b="0">
              <a:latin typeface="+mn-lt"/>
            </a:endParaRPr>
          </a:p>
        </p:txBody>
      </p:sp>
      <p:sp>
        <p:nvSpPr>
          <p:cNvPr id="1229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Schmitt Trigger</a:t>
            </a:r>
          </a:p>
        </p:txBody>
      </p:sp>
      <p:sp>
        <p:nvSpPr>
          <p:cNvPr id="12297" name="AutoShape 14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18799" name="Text Box 15"/>
          <p:cNvSpPr txBox="1">
            <a:spLocks noChangeArrowheads="1"/>
          </p:cNvSpPr>
          <p:nvPr/>
        </p:nvSpPr>
        <p:spPr bwMode="auto">
          <a:xfrm>
            <a:off x="1447800" y="1143000"/>
            <a:ext cx="754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16 reaction jets are required for independent three axis moment control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447800" y="1460500"/>
            <a:ext cx="6653213" cy="2968625"/>
            <a:chOff x="912" y="920"/>
            <a:chExt cx="4191" cy="1870"/>
          </a:xfrm>
        </p:grpSpPr>
        <p:graphicFrame>
          <p:nvGraphicFramePr>
            <p:cNvPr id="12294" name="Object 17"/>
            <p:cNvGraphicFramePr>
              <a:graphicFrameLocks noChangeAspect="1"/>
            </p:cNvGraphicFramePr>
            <p:nvPr/>
          </p:nvGraphicFramePr>
          <p:xfrm>
            <a:off x="912" y="1728"/>
            <a:ext cx="3024" cy="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3" name="Visio" r:id="rId3" imgW="5991582" imgH="2104846" progId="Visio.Drawing.11">
                    <p:embed/>
                  </p:oleObj>
                </mc:Choice>
                <mc:Fallback>
                  <p:oleObj name="Visio" r:id="rId3" imgW="5991582" imgH="2104846" progId="Visio.Drawing.11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728"/>
                          <a:ext cx="3024" cy="1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7" name="Text Box 18"/>
            <p:cNvSpPr txBox="1">
              <a:spLocks noChangeArrowheads="1"/>
            </p:cNvSpPr>
            <p:nvPr/>
          </p:nvSpPr>
          <p:spPr bwMode="auto">
            <a:xfrm>
              <a:off x="1023" y="920"/>
              <a:ext cx="4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Schmitt trigger</a:t>
              </a:r>
              <a:r>
                <a:rPr lang="en-US" sz="1400">
                  <a:latin typeface="Times New Roman" pitchFamily="18" charset="0"/>
                </a:rPr>
                <a:t> is used to activate the control thrusters </a:t>
              </a:r>
            </a:p>
          </p:txBody>
        </p:sp>
        <p:sp>
          <p:nvSpPr>
            <p:cNvPr id="12308" name="Text Box 19"/>
            <p:cNvSpPr txBox="1">
              <a:spLocks noChangeArrowheads="1"/>
            </p:cNvSpPr>
            <p:nvPr/>
          </p:nvSpPr>
          <p:spPr bwMode="auto">
            <a:xfrm>
              <a:off x="1125" y="1088"/>
              <a:ext cx="242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Hysteresis </a:t>
              </a:r>
              <a:r>
                <a:rPr lang="en-US" sz="1200" b="0" i="1">
                  <a:latin typeface="Times New Roman" pitchFamily="18" charset="0"/>
                </a:rPr>
                <a:t>h  – </a:t>
              </a:r>
              <a:r>
                <a:rPr lang="en-US" sz="1200" b="0">
                  <a:latin typeface="Times New Roman" pitchFamily="18" charset="0"/>
                </a:rPr>
                <a:t>rad</a:t>
              </a:r>
            </a:p>
          </p:txBody>
        </p:sp>
        <p:sp>
          <p:nvSpPr>
            <p:cNvPr id="12309" name="Text Box 20"/>
            <p:cNvSpPr txBox="1">
              <a:spLocks noChangeArrowheads="1"/>
            </p:cNvSpPr>
            <p:nvPr/>
          </p:nvSpPr>
          <p:spPr bwMode="auto">
            <a:xfrm>
              <a:off x="1125" y="1242"/>
              <a:ext cx="242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Mean dead zone </a:t>
              </a:r>
              <a:r>
                <a:rPr lang="en-US" sz="1200">
                  <a:latin typeface="Symbol" pitchFamily="18" charset="2"/>
                </a:rPr>
                <a:t>D  - </a:t>
              </a:r>
              <a:r>
                <a:rPr lang="en-US" sz="1200" b="0">
                  <a:latin typeface="Times New Roman" pitchFamily="18" charset="0"/>
                </a:rPr>
                <a:t>rad</a:t>
              </a:r>
            </a:p>
          </p:txBody>
        </p:sp>
        <p:sp>
          <p:nvSpPr>
            <p:cNvPr id="12310" name="Text Box 21"/>
            <p:cNvSpPr txBox="1">
              <a:spLocks noChangeArrowheads="1"/>
            </p:cNvSpPr>
            <p:nvPr/>
          </p:nvSpPr>
          <p:spPr bwMode="auto">
            <a:xfrm>
              <a:off x="1125" y="1399"/>
              <a:ext cx="242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Slope of switching line  </a:t>
              </a:r>
              <a:r>
                <a:rPr lang="en-US" sz="1200" b="0" i="1">
                  <a:latin typeface="Symbol" pitchFamily="18" charset="2"/>
                </a:rPr>
                <a:t>t</a:t>
              </a:r>
              <a:r>
                <a:rPr lang="en-US" sz="1200">
                  <a:latin typeface="Symbol" pitchFamily="18" charset="2"/>
                </a:rPr>
                <a:t>  - </a:t>
              </a:r>
              <a:r>
                <a:rPr lang="en-US" sz="1200" b="0">
                  <a:latin typeface="Times New Roman" pitchFamily="18" charset="0"/>
                </a:rPr>
                <a:t>sec</a:t>
              </a: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943600" y="1447800"/>
            <a:ext cx="2706688" cy="2735263"/>
            <a:chOff x="3727" y="757"/>
            <a:chExt cx="1705" cy="1723"/>
          </a:xfrm>
        </p:grpSpPr>
        <p:graphicFrame>
          <p:nvGraphicFramePr>
            <p:cNvPr id="12292" name="Object 23"/>
            <p:cNvGraphicFramePr>
              <a:graphicFrameLocks noChangeAspect="1"/>
            </p:cNvGraphicFramePr>
            <p:nvPr/>
          </p:nvGraphicFramePr>
          <p:xfrm>
            <a:off x="5040" y="1968"/>
            <a:ext cx="392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4" name="Equation" r:id="rId5" imgW="622080" imgH="393480" progId="Equation.3">
                    <p:embed/>
                  </p:oleObj>
                </mc:Choice>
                <mc:Fallback>
                  <p:oleObj name="Equation" r:id="rId5" imgW="622080" imgH="3934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0" y="1968"/>
                          <a:ext cx="392" cy="24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3" name="Object 24"/>
            <p:cNvGraphicFramePr>
              <a:graphicFrameLocks noChangeAspect="1"/>
            </p:cNvGraphicFramePr>
            <p:nvPr/>
          </p:nvGraphicFramePr>
          <p:xfrm>
            <a:off x="3727" y="757"/>
            <a:ext cx="1543" cy="17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5" name="Visio" r:id="rId7" imgW="2835354" imgH="3166229" progId="Visio.Drawing.11">
                    <p:embed/>
                  </p:oleObj>
                </mc:Choice>
                <mc:Fallback>
                  <p:oleObj name="Visio" r:id="rId7" imgW="2835354" imgH="3166229" progId="Visio.Drawing.11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7" y="757"/>
                          <a:ext cx="1543" cy="17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1600200" y="4648200"/>
            <a:ext cx="7291388" cy="1930400"/>
            <a:chOff x="1008" y="2928"/>
            <a:chExt cx="4593" cy="1216"/>
          </a:xfrm>
        </p:grpSpPr>
        <p:sp>
          <p:nvSpPr>
            <p:cNvPr id="12304" name="Text Box 26"/>
            <p:cNvSpPr txBox="1">
              <a:spLocks noChangeArrowheads="1"/>
            </p:cNvSpPr>
            <p:nvPr/>
          </p:nvSpPr>
          <p:spPr bwMode="auto">
            <a:xfrm>
              <a:off x="1008" y="2928"/>
              <a:ext cx="4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Limit cycle period </a:t>
              </a:r>
              <a:r>
                <a:rPr lang="en-US" sz="1400" b="0" i="1">
                  <a:latin typeface="Times New Roman" pitchFamily="18" charset="0"/>
                </a:rPr>
                <a:t>T</a:t>
              </a:r>
              <a:r>
                <a:rPr lang="en-US" sz="1400" b="0" i="1" baseline="-25000">
                  <a:latin typeface="Times New Roman" pitchFamily="18" charset="0"/>
                </a:rPr>
                <a:t>lc</a:t>
              </a:r>
              <a:r>
                <a:rPr lang="en-US" sz="1400">
                  <a:latin typeface="Times New Roman" pitchFamily="18" charset="0"/>
                </a:rPr>
                <a:t> and amplitude </a:t>
              </a:r>
              <a:r>
                <a:rPr lang="en-US" sz="1400" b="0" i="1">
                  <a:latin typeface="Times New Roman" pitchFamily="18" charset="0"/>
                </a:rPr>
                <a:t>A</a:t>
              </a:r>
              <a:r>
                <a:rPr lang="en-US" sz="1400" b="0" i="1" baseline="-25000">
                  <a:latin typeface="Times New Roman" pitchFamily="18" charset="0"/>
                </a:rPr>
                <a:t>lc</a:t>
              </a:r>
              <a:r>
                <a:rPr lang="en-US" sz="1400">
                  <a:latin typeface="Times New Roman" pitchFamily="18" charset="0"/>
                </a:rPr>
                <a:t> </a:t>
              </a:r>
              <a:endParaRPr lang="en-US" sz="1400" b="0" i="1">
                <a:latin typeface="Symbol" pitchFamily="18" charset="2"/>
              </a:endParaRPr>
            </a:p>
          </p:txBody>
        </p:sp>
        <p:graphicFrame>
          <p:nvGraphicFramePr>
            <p:cNvPr id="12290" name="Object 27"/>
            <p:cNvGraphicFramePr>
              <a:graphicFrameLocks noChangeAspect="1"/>
            </p:cNvGraphicFramePr>
            <p:nvPr/>
          </p:nvGraphicFramePr>
          <p:xfrm>
            <a:off x="1776" y="3312"/>
            <a:ext cx="984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6" name="Equation" r:id="rId9" imgW="1562040" imgH="495000" progId="Equation.3">
                    <p:embed/>
                  </p:oleObj>
                </mc:Choice>
                <mc:Fallback>
                  <p:oleObj name="Equation" r:id="rId9" imgW="1562040" imgH="49500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3312"/>
                          <a:ext cx="984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291" name="Object 28"/>
            <p:cNvGraphicFramePr>
              <a:graphicFrameLocks noChangeAspect="1"/>
            </p:cNvGraphicFramePr>
            <p:nvPr/>
          </p:nvGraphicFramePr>
          <p:xfrm>
            <a:off x="3264" y="3312"/>
            <a:ext cx="784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47" name="Equation" r:id="rId11" imgW="1244520" imgH="469800" progId="Equation.3">
                    <p:embed/>
                  </p:oleObj>
                </mc:Choice>
                <mc:Fallback>
                  <p:oleObj name="Equation" r:id="rId11" imgW="1244520" imgH="4698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3312"/>
                          <a:ext cx="784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305" name="Text Box 29"/>
            <p:cNvSpPr txBox="1">
              <a:spLocks noChangeArrowheads="1"/>
            </p:cNvSpPr>
            <p:nvPr/>
          </p:nvSpPr>
          <p:spPr bwMode="auto">
            <a:xfrm>
              <a:off x="4464" y="3312"/>
              <a:ext cx="1056" cy="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M</a:t>
              </a:r>
              <a:r>
                <a:rPr lang="en-US" sz="1200">
                  <a:latin typeface="Times New Roman" pitchFamily="18" charset="0"/>
                </a:rPr>
                <a:t>   Moment – </a:t>
              </a:r>
              <a:r>
                <a:rPr lang="en-US" sz="1200" b="0" i="1">
                  <a:latin typeface="Times New Roman" pitchFamily="18" charset="0"/>
                </a:rPr>
                <a:t>Nm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I     </a:t>
              </a:r>
              <a:r>
                <a:rPr lang="en-US" sz="1200">
                  <a:latin typeface="Times New Roman" pitchFamily="18" charset="0"/>
                </a:rPr>
                <a:t>MOI – </a:t>
              </a:r>
              <a:r>
                <a:rPr lang="en-US" sz="1200" b="0" i="1">
                  <a:latin typeface="Times New Roman" pitchFamily="18" charset="0"/>
                </a:rPr>
                <a:t>kg m</a:t>
              </a:r>
              <a:r>
                <a:rPr lang="en-US" sz="1200" b="0" i="1" baseline="30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12306" name="Text Box 30"/>
            <p:cNvSpPr txBox="1">
              <a:spLocks noChangeArrowheads="1"/>
            </p:cNvSpPr>
            <p:nvPr/>
          </p:nvSpPr>
          <p:spPr bwMode="auto">
            <a:xfrm>
              <a:off x="5407" y="3932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12302" name="Text Box 35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3" action="ppaction://hlinksldjump"/>
              </a:rPr>
              <a:t>RCS</a:t>
            </a:r>
            <a:endParaRPr lang="en-US" sz="1200">
              <a:latin typeface="Arial" charset="0"/>
            </a:endParaRPr>
          </a:p>
        </p:txBody>
      </p:sp>
      <p:sp>
        <p:nvSpPr>
          <p:cNvPr id="12303" name="Text Box 21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4B89318-AA46-4BDB-9CF9-796D1D3E946C}" type="slidenum">
              <a:rPr lang="en-US" b="0">
                <a:latin typeface="+mn-lt"/>
              </a:rPr>
              <a:pPr>
                <a:defRPr/>
              </a:pPr>
              <a:t>28</a:t>
            </a:fld>
            <a:endParaRPr lang="en-US" b="0">
              <a:latin typeface="+mn-lt"/>
            </a:endParaRPr>
          </a:p>
        </p:txBody>
      </p:sp>
      <p:sp>
        <p:nvSpPr>
          <p:cNvPr id="133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Acceleration Controller</a:t>
            </a:r>
          </a:p>
        </p:txBody>
      </p:sp>
      <p:sp>
        <p:nvSpPr>
          <p:cNvPr id="13320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3321" name="Text Box 19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Control</a:t>
            </a:r>
            <a:endParaRPr lang="en-US" sz="1200">
              <a:latin typeface="Arial" charset="0"/>
            </a:endParaRPr>
          </a:p>
        </p:txBody>
      </p:sp>
      <p:sp>
        <p:nvSpPr>
          <p:cNvPr id="139284" name="Text Box 20"/>
          <p:cNvSpPr txBox="1">
            <a:spLocks noChangeArrowheads="1"/>
          </p:cNvSpPr>
          <p:nvPr/>
        </p:nvSpPr>
        <p:spPr bwMode="auto">
          <a:xfrm>
            <a:off x="1447800" y="1066800"/>
            <a:ext cx="739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 Acceleration autopilots provide fastest response and minimize miss distance 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447800" y="1371600"/>
            <a:ext cx="7391400" cy="1435100"/>
            <a:chOff x="912" y="912"/>
            <a:chExt cx="4656" cy="904"/>
          </a:xfrm>
        </p:grpSpPr>
        <p:sp>
          <p:nvSpPr>
            <p:cNvPr id="13330" name="Text Box 22"/>
            <p:cNvSpPr txBox="1">
              <a:spLocks noChangeArrowheads="1"/>
            </p:cNvSpPr>
            <p:nvPr/>
          </p:nvSpPr>
          <p:spPr bwMode="auto">
            <a:xfrm>
              <a:off x="912" y="912"/>
              <a:ext cx="46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State variable model of missile pitch dynamics </a:t>
              </a:r>
            </a:p>
          </p:txBody>
        </p:sp>
        <p:graphicFrame>
          <p:nvGraphicFramePr>
            <p:cNvPr id="13316" name="Object 23"/>
            <p:cNvGraphicFramePr>
              <a:graphicFrameLocks noChangeAspect="1"/>
            </p:cNvGraphicFramePr>
            <p:nvPr/>
          </p:nvGraphicFramePr>
          <p:xfrm>
            <a:off x="1404" y="1147"/>
            <a:ext cx="1659" cy="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7" name="Equation" r:id="rId4" imgW="2628720" imgH="1066680" progId="Equation.3">
                    <p:embed/>
                  </p:oleObj>
                </mc:Choice>
                <mc:Fallback>
                  <p:oleObj name="Equation" r:id="rId4" imgW="2628720" imgH="10666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4" y="1147"/>
                          <a:ext cx="1659" cy="66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17" name="Object 24"/>
            <p:cNvGraphicFramePr>
              <a:graphicFrameLocks noChangeAspect="1"/>
            </p:cNvGraphicFramePr>
            <p:nvPr/>
          </p:nvGraphicFramePr>
          <p:xfrm>
            <a:off x="3558" y="1143"/>
            <a:ext cx="1415" cy="6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58" name="Equation" r:id="rId6" imgW="2247840" imgH="1028520" progId="Equation.3">
                    <p:embed/>
                  </p:oleObj>
                </mc:Choice>
                <mc:Fallback>
                  <p:oleObj name="Equation" r:id="rId6" imgW="2247840" imgH="102852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8" y="1143"/>
                          <a:ext cx="1415" cy="65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1511300" y="2898775"/>
            <a:ext cx="7391400" cy="3616325"/>
            <a:chOff x="952" y="1826"/>
            <a:chExt cx="4656" cy="2278"/>
          </a:xfrm>
        </p:grpSpPr>
        <p:grpSp>
          <p:nvGrpSpPr>
            <p:cNvPr id="13327" name="Group 26"/>
            <p:cNvGrpSpPr>
              <a:grpSpLocks/>
            </p:cNvGrpSpPr>
            <p:nvPr/>
          </p:nvGrpSpPr>
          <p:grpSpPr bwMode="auto">
            <a:xfrm>
              <a:off x="952" y="1826"/>
              <a:ext cx="4656" cy="2278"/>
              <a:chOff x="952" y="1826"/>
              <a:chExt cx="4656" cy="2278"/>
            </a:xfrm>
          </p:grpSpPr>
          <p:sp>
            <p:nvSpPr>
              <p:cNvPr id="13329" name="Text Box 27"/>
              <p:cNvSpPr txBox="1">
                <a:spLocks noChangeArrowheads="1"/>
              </p:cNvSpPr>
              <p:nvPr/>
            </p:nvSpPr>
            <p:spPr bwMode="auto">
              <a:xfrm>
                <a:off x="952" y="1826"/>
                <a:ext cx="4656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 </a:t>
                </a:r>
                <a:r>
                  <a:rPr lang="en-US" sz="1600">
                    <a:solidFill>
                      <a:schemeClr val="accent2"/>
                    </a:solidFill>
                    <a:latin typeface="Times New Roman" pitchFamily="18" charset="0"/>
                  </a:rPr>
                  <a:t>Proportional/Integral</a:t>
                </a:r>
                <a:r>
                  <a:rPr lang="en-US" sz="1600">
                    <a:latin typeface="Times New Roman" pitchFamily="18" charset="0"/>
                  </a:rPr>
                  <a:t> control yields the best response using pole placement with</a:t>
                </a:r>
              </a:p>
              <a:p>
                <a:pPr eaLnBrk="1" hangingPunct="1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</a:rPr>
                  <a:t>  closed loop </a:t>
                </a:r>
                <a:r>
                  <a:rPr lang="en-US" sz="1400" b="0" i="1">
                    <a:latin typeface="Symbol" pitchFamily="18" charset="2"/>
                    <a:cs typeface="Times New Roman" pitchFamily="18" charset="0"/>
                  </a:rPr>
                  <a:t>w</a:t>
                </a:r>
                <a:r>
                  <a:rPr lang="en-US" sz="1400" b="0" baseline="-2500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sz="140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1400" b="0" i="1">
                    <a:latin typeface="Symbol" pitchFamily="18" charset="2"/>
                    <a:cs typeface="Times New Roman" pitchFamily="18" charset="0"/>
                  </a:rPr>
                  <a:t>z  </a:t>
                </a:r>
                <a:r>
                  <a:rPr lang="en-US" sz="1400">
                    <a:latin typeface="Times New Roman" pitchFamily="18" charset="0"/>
                    <a:cs typeface="Times New Roman" pitchFamily="18" charset="0"/>
                  </a:rPr>
                  <a:t>as input (in addition </a:t>
                </a:r>
                <a:r>
                  <a:rPr lang="en-US" sz="1400" b="0" i="1">
                    <a:latin typeface="Times New Roman" pitchFamily="18" charset="0"/>
                    <a:cs typeface="Times New Roman" pitchFamily="18" charset="0"/>
                  </a:rPr>
                  <a:t>G</a:t>
                </a:r>
                <a:r>
                  <a:rPr lang="en-US" sz="1400" b="0" i="1" baseline="-2500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sz="1400">
                    <a:latin typeface="Times New Roman" pitchFamily="18" charset="0"/>
                    <a:cs typeface="Times New Roman" pitchFamily="18" charset="0"/>
                  </a:rPr>
                  <a:t> and a closed loop real pole must be chosen)</a:t>
                </a:r>
                <a:r>
                  <a:rPr lang="en-US" sz="1600">
                    <a:latin typeface="Times New Roman" pitchFamily="18" charset="0"/>
                  </a:rPr>
                  <a:t> </a:t>
                </a:r>
              </a:p>
            </p:txBody>
          </p:sp>
          <p:graphicFrame>
            <p:nvGraphicFramePr>
              <p:cNvPr id="13314" name="Object 28"/>
              <p:cNvGraphicFramePr>
                <a:graphicFrameLocks noChangeAspect="1"/>
              </p:cNvGraphicFramePr>
              <p:nvPr/>
            </p:nvGraphicFramePr>
            <p:xfrm>
              <a:off x="1392" y="2016"/>
              <a:ext cx="3600" cy="14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59" name="Visio" r:id="rId8" imgW="6383715" imgH="2573238" progId="Visio.Drawing.11">
                      <p:embed/>
                    </p:oleObj>
                  </mc:Choice>
                  <mc:Fallback>
                    <p:oleObj name="Visio" r:id="rId8" imgW="6383715" imgH="2573238" progId="Visio.Drawing.11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2016"/>
                            <a:ext cx="3600" cy="143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315" name="Object 29"/>
              <p:cNvGraphicFramePr>
                <a:graphicFrameLocks noChangeAspect="1"/>
              </p:cNvGraphicFramePr>
              <p:nvPr/>
            </p:nvGraphicFramePr>
            <p:xfrm>
              <a:off x="1624" y="3504"/>
              <a:ext cx="3088" cy="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360" name="Equation" r:id="rId10" imgW="4902120" imgH="952200" progId="Equation.3">
                      <p:embed/>
                    </p:oleObj>
                  </mc:Choice>
                  <mc:Fallback>
                    <p:oleObj name="Equation" r:id="rId10" imgW="4902120" imgH="952200" progId="Equation.3">
                      <p:embed/>
                      <p:pic>
                        <p:nvPicPr>
                          <p:cNvPr id="0" name="Object 2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24" y="3504"/>
                            <a:ext cx="3088" cy="6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328" name="Text Box 30"/>
            <p:cNvSpPr txBox="1">
              <a:spLocks noChangeArrowheads="1"/>
            </p:cNvSpPr>
            <p:nvPr/>
          </p:nvSpPr>
          <p:spPr bwMode="auto">
            <a:xfrm>
              <a:off x="4944" y="369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sym typeface="Symbol" pitchFamily="18" charset="2"/>
                </a:rPr>
                <a:t></a:t>
              </a:r>
              <a:endParaRPr lang="en-US" sz="1600">
                <a:latin typeface="Arial" charset="0"/>
              </a:endParaRPr>
            </a:p>
          </p:txBody>
        </p:sp>
      </p:grpSp>
      <p:sp>
        <p:nvSpPr>
          <p:cNvPr id="13325" name="Text Box 32"/>
          <p:cNvSpPr txBox="1">
            <a:spLocks noChangeArrowheads="1"/>
          </p:cNvSpPr>
          <p:nvPr/>
        </p:nvSpPr>
        <p:spPr bwMode="auto">
          <a:xfrm>
            <a:off x="76200" y="56388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2" action="ppaction://hlinksldjump"/>
              </a:rPr>
              <a:t>Booster Autopilot</a:t>
            </a:r>
            <a:endParaRPr lang="en-US" sz="1200">
              <a:latin typeface="Arial" charset="0"/>
            </a:endParaRPr>
          </a:p>
        </p:txBody>
      </p:sp>
      <p:sp>
        <p:nvSpPr>
          <p:cNvPr id="13326" name="Text Box 21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40358B0-735C-4423-BC12-C8F1B763AF89}" type="slidenum">
              <a:rPr lang="en-US" b="0">
                <a:latin typeface="+mn-lt"/>
              </a:rPr>
              <a:pPr>
                <a:defRPr/>
              </a:pPr>
              <a:t>29</a:t>
            </a:fld>
            <a:endParaRPr lang="en-US" b="0">
              <a:latin typeface="+mn-lt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Ascent Guidance for the 3 Stage Booster</a:t>
            </a:r>
          </a:p>
        </p:txBody>
      </p:sp>
      <p:sp>
        <p:nvSpPr>
          <p:cNvPr id="57348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57349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sp>
        <p:nvSpPr>
          <p:cNvPr id="213062" name="Rectangle 70"/>
          <p:cNvSpPr>
            <a:spLocks noChangeArrowheads="1"/>
          </p:cNvSpPr>
          <p:nvPr/>
        </p:nvSpPr>
        <p:spPr bwMode="auto">
          <a:xfrm>
            <a:off x="1525588" y="1214438"/>
            <a:ext cx="7424737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For up to </a:t>
            </a:r>
            <a:r>
              <a:rPr lang="en-US" sz="1800">
                <a:solidFill>
                  <a:schemeClr val="accent2"/>
                </a:solidFill>
                <a:latin typeface="Times New Roman" pitchFamily="18" charset="0"/>
              </a:rPr>
              <a:t>three</a:t>
            </a: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 stages of rocket propulsion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1800">
                <a:solidFill>
                  <a:schemeClr val="accent2"/>
                </a:solidFill>
                <a:latin typeface="Times New Roman" pitchFamily="18" charset="0"/>
              </a:rPr>
              <a:t>Constant</a:t>
            </a: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 thrust in each stage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Patterned after Saturn and Space Shuttle ascent guidance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r>
              <a:rPr lang="en-US" sz="1800">
                <a:solidFill>
                  <a:schemeClr val="tx1"/>
                </a:solidFill>
                <a:latin typeface="Times New Roman" pitchFamily="18" charset="0"/>
              </a:rPr>
              <a:t>Approach</a:t>
            </a:r>
          </a:p>
          <a:p>
            <a:pPr marL="762000" lvl="1" indent="-304800">
              <a:lnSpc>
                <a:spcPct val="14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Selecting </a:t>
            </a:r>
            <a:r>
              <a:rPr lang="en-US" sz="1600">
                <a:solidFill>
                  <a:schemeClr val="accent2"/>
                </a:solidFill>
                <a:latin typeface="Times New Roman" pitchFamily="18" charset="0"/>
              </a:rPr>
              <a:t>Linear Tangent Guidance</a:t>
            </a: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 (LTG) for thrust control</a:t>
            </a:r>
          </a:p>
          <a:p>
            <a:pPr marL="762000" lvl="1" indent="-304800">
              <a:lnSpc>
                <a:spcPct val="14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Using  LTG in the trajectory equations to fly towards a desired end-state</a:t>
            </a:r>
          </a:p>
          <a:p>
            <a:pPr marL="762000" lvl="1" indent="-304800">
              <a:lnSpc>
                <a:spcPct val="14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Integrating the trajectory equations in closed form</a:t>
            </a:r>
          </a:p>
          <a:p>
            <a:pPr marL="762000" lvl="1" indent="-304800">
              <a:lnSpc>
                <a:spcPct val="14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Computing on-line the required thrust vector direction</a:t>
            </a:r>
          </a:p>
          <a:p>
            <a:pPr marL="762000" lvl="1" indent="-304800">
              <a:lnSpc>
                <a:spcPct val="140000"/>
              </a:lnSpc>
              <a:spcBef>
                <a:spcPct val="20000"/>
              </a:spcBef>
              <a:buFontTx/>
              <a:buAutoNum type="arabicPeriod"/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Aligning the vehicle’s thrust axis in the required direction    </a:t>
            </a:r>
            <a:r>
              <a:rPr lang="en-US" sz="16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♣</a:t>
            </a:r>
          </a:p>
          <a:p>
            <a:pPr marL="342900" indent="-342900">
              <a:lnSpc>
                <a:spcPct val="140000"/>
              </a:lnSpc>
              <a:spcBef>
                <a:spcPct val="20000"/>
              </a:spcBef>
              <a:buFontTx/>
              <a:buChar char="•"/>
            </a:pPr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7351" name="Text Box 71"/>
          <p:cNvSpPr txBox="1">
            <a:spLocks noChangeArrowheads="1"/>
          </p:cNvSpPr>
          <p:nvPr/>
        </p:nvSpPr>
        <p:spPr bwMode="auto">
          <a:xfrm>
            <a:off x="68263" y="54864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Booster Flight Phases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6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CC7A944-EF00-4F2F-9CBA-875847BC998F}" type="slidenum">
              <a:rPr lang="en-US" b="0">
                <a:latin typeface="+mn-lt"/>
              </a:rPr>
              <a:pPr>
                <a:defRPr/>
              </a:pPr>
              <a:t>3</a:t>
            </a:fld>
            <a:endParaRPr lang="en-US" b="0">
              <a:latin typeface="+mn-lt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600"/>
              <a:t>ROCKET6  Input / Output</a:t>
            </a: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6213475" y="2170113"/>
            <a:ext cx="2670175" cy="1719262"/>
            <a:chOff x="3944" y="1084"/>
            <a:chExt cx="1682" cy="1083"/>
          </a:xfrm>
        </p:grpSpPr>
        <p:sp>
          <p:nvSpPr>
            <p:cNvPr id="1073" name="Text Box 50"/>
            <p:cNvSpPr txBox="1">
              <a:spLocks noChangeArrowheads="1"/>
            </p:cNvSpPr>
            <p:nvPr/>
          </p:nvSpPr>
          <p:spPr bwMode="auto">
            <a:xfrm>
              <a:off x="3947" y="1988"/>
              <a:ext cx="537" cy="1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Arial" charset="0"/>
                </a:rPr>
                <a:t>statn.asc</a:t>
              </a:r>
            </a:p>
          </p:txBody>
        </p:sp>
        <p:sp>
          <p:nvSpPr>
            <p:cNvPr id="1074" name="Text Box 51"/>
            <p:cNvSpPr txBox="1">
              <a:spLocks noChangeArrowheads="1"/>
            </p:cNvSpPr>
            <p:nvPr/>
          </p:nvSpPr>
          <p:spPr bwMode="auto">
            <a:xfrm>
              <a:off x="3944" y="1084"/>
              <a:ext cx="531" cy="1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Arial" charset="0"/>
                </a:rPr>
                <a:t>stat1.asc</a:t>
              </a:r>
            </a:p>
          </p:txBody>
        </p:sp>
        <p:sp>
          <p:nvSpPr>
            <p:cNvPr id="1075" name="Text Box 52"/>
            <p:cNvSpPr txBox="1">
              <a:spLocks noChangeArrowheads="1"/>
            </p:cNvSpPr>
            <p:nvPr/>
          </p:nvSpPr>
          <p:spPr bwMode="auto">
            <a:xfrm>
              <a:off x="3950" y="1436"/>
              <a:ext cx="531" cy="179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200">
                  <a:latin typeface="Arial" charset="0"/>
                </a:rPr>
                <a:t>stat2.asc</a:t>
              </a:r>
            </a:p>
          </p:txBody>
        </p:sp>
        <p:sp>
          <p:nvSpPr>
            <p:cNvPr id="1076" name="Text Box 53"/>
            <p:cNvSpPr txBox="1">
              <a:spLocks noChangeArrowheads="1"/>
            </p:cNvSpPr>
            <p:nvPr/>
          </p:nvSpPr>
          <p:spPr bwMode="auto">
            <a:xfrm>
              <a:off x="5027" y="1422"/>
              <a:ext cx="599" cy="2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stat.asc</a:t>
              </a:r>
            </a:p>
          </p:txBody>
        </p:sp>
      </p:grpSp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2847975" y="2122488"/>
            <a:ext cx="2825750" cy="2670175"/>
            <a:chOff x="1794" y="1337"/>
            <a:chExt cx="1780" cy="1682"/>
          </a:xfrm>
        </p:grpSpPr>
        <p:sp>
          <p:nvSpPr>
            <p:cNvPr id="1071" name="AutoShape 54"/>
            <p:cNvSpPr>
              <a:spLocks noChangeArrowheads="1"/>
            </p:cNvSpPr>
            <p:nvPr/>
          </p:nvSpPr>
          <p:spPr bwMode="auto">
            <a:xfrm>
              <a:off x="1794" y="1337"/>
              <a:ext cx="1780" cy="1682"/>
            </a:xfrm>
            <a:prstGeom prst="bevel">
              <a:avLst>
                <a:gd name="adj" fmla="val 28819"/>
              </a:avLst>
            </a:prstGeom>
            <a:noFill/>
            <a:ln w="9525">
              <a:solidFill>
                <a:srgbClr val="00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072" name="Text Box 55"/>
            <p:cNvSpPr txBox="1">
              <a:spLocks noChangeArrowheads="1"/>
            </p:cNvSpPr>
            <p:nvPr/>
          </p:nvSpPr>
          <p:spPr bwMode="auto">
            <a:xfrm>
              <a:off x="2076" y="1455"/>
              <a:ext cx="12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99"/>
                  </a:solidFill>
                  <a:latin typeface="Arial" charset="0"/>
                </a:rPr>
                <a:t>CADAC</a:t>
              </a:r>
              <a:r>
                <a:rPr lang="en-US" sz="1800" baseline="30000">
                  <a:solidFill>
                    <a:srgbClr val="000099"/>
                  </a:solidFill>
                  <a:latin typeface="Arial" charset="0"/>
                </a:rPr>
                <a:t>++</a:t>
              </a:r>
              <a:r>
                <a:rPr lang="en-US" sz="1800">
                  <a:solidFill>
                    <a:srgbClr val="000099"/>
                  </a:solidFill>
                  <a:latin typeface="Arial" charset="0"/>
                </a:rPr>
                <a:t> Frame</a:t>
              </a:r>
            </a:p>
          </p:txBody>
        </p:sp>
      </p:grp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3276600" y="3238500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>
                <a:solidFill>
                  <a:srgbClr val="000099"/>
                </a:solidFill>
                <a:latin typeface="Arial" charset="0"/>
              </a:rPr>
              <a:t>ROCKET6</a:t>
            </a:r>
          </a:p>
        </p:txBody>
      </p:sp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5664200" y="2392363"/>
            <a:ext cx="1198563" cy="1712912"/>
            <a:chOff x="3598" y="1224"/>
            <a:chExt cx="755" cy="1079"/>
          </a:xfrm>
        </p:grpSpPr>
        <p:sp>
          <p:nvSpPr>
            <p:cNvPr id="1063" name="Text Box 58"/>
            <p:cNvSpPr txBox="1">
              <a:spLocks noChangeArrowheads="1"/>
            </p:cNvSpPr>
            <p:nvPr/>
          </p:nvSpPr>
          <p:spPr bwMode="auto">
            <a:xfrm>
              <a:off x="4024" y="1776"/>
              <a:ext cx="2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lnSpc>
                  <a:spcPct val="0"/>
                </a:lnSpc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.</a:t>
              </a:r>
            </a:p>
            <a:p>
              <a:pPr algn="ctr" eaLnBrk="1" hangingPunct="1">
                <a:lnSpc>
                  <a:spcPct val="0"/>
                </a:lnSpc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.</a:t>
              </a:r>
            </a:p>
            <a:p>
              <a:pPr algn="ctr" eaLnBrk="1" hangingPunct="1">
                <a:lnSpc>
                  <a:spcPct val="0"/>
                </a:lnSpc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.</a:t>
              </a:r>
            </a:p>
          </p:txBody>
        </p:sp>
        <p:grpSp>
          <p:nvGrpSpPr>
            <p:cNvPr id="1064" name="Group 59"/>
            <p:cNvGrpSpPr>
              <a:grpSpLocks/>
            </p:cNvGrpSpPr>
            <p:nvPr/>
          </p:nvGrpSpPr>
          <p:grpSpPr bwMode="auto">
            <a:xfrm>
              <a:off x="3598" y="1224"/>
              <a:ext cx="755" cy="1079"/>
              <a:chOff x="3598" y="1224"/>
              <a:chExt cx="755" cy="1079"/>
            </a:xfrm>
          </p:grpSpPr>
          <p:sp>
            <p:nvSpPr>
              <p:cNvPr id="1065" name="Text Box 60"/>
              <p:cNvSpPr txBox="1">
                <a:spLocks noChangeArrowheads="1"/>
              </p:cNvSpPr>
              <p:nvPr/>
            </p:nvSpPr>
            <p:spPr bwMode="auto">
              <a:xfrm>
                <a:off x="3815" y="1224"/>
                <a:ext cx="538" cy="17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latin typeface="Arial" charset="0"/>
                  </a:rPr>
                  <a:t>plot1.asc</a:t>
                </a:r>
              </a:p>
            </p:txBody>
          </p:sp>
          <p:sp>
            <p:nvSpPr>
              <p:cNvPr id="1066" name="Text Box 61"/>
              <p:cNvSpPr txBox="1">
                <a:spLocks noChangeArrowheads="1"/>
              </p:cNvSpPr>
              <p:nvPr/>
            </p:nvSpPr>
            <p:spPr bwMode="auto">
              <a:xfrm>
                <a:off x="3809" y="2124"/>
                <a:ext cx="544" cy="17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latin typeface="Arial" charset="0"/>
                  </a:rPr>
                  <a:t>plotn.asc</a:t>
                </a:r>
              </a:p>
            </p:txBody>
          </p:sp>
          <p:sp>
            <p:nvSpPr>
              <p:cNvPr id="1067" name="Text Box 62"/>
              <p:cNvSpPr txBox="1">
                <a:spLocks noChangeArrowheads="1"/>
              </p:cNvSpPr>
              <p:nvPr/>
            </p:nvSpPr>
            <p:spPr bwMode="auto">
              <a:xfrm>
                <a:off x="3815" y="1580"/>
                <a:ext cx="538" cy="17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/>
                <a:r>
                  <a:rPr lang="en-US" sz="1200">
                    <a:latin typeface="Arial" charset="0"/>
                  </a:rPr>
                  <a:t>plot2.asc</a:t>
                </a:r>
              </a:p>
            </p:txBody>
          </p:sp>
          <p:sp>
            <p:nvSpPr>
              <p:cNvPr id="1068" name="Line 63"/>
              <p:cNvSpPr>
                <a:spLocks noChangeShapeType="1"/>
              </p:cNvSpPr>
              <p:nvPr/>
            </p:nvSpPr>
            <p:spPr bwMode="auto">
              <a:xfrm>
                <a:off x="3610" y="1320"/>
                <a:ext cx="20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69" name="Line 64"/>
              <p:cNvSpPr>
                <a:spLocks noChangeShapeType="1"/>
              </p:cNvSpPr>
              <p:nvPr/>
            </p:nvSpPr>
            <p:spPr bwMode="auto">
              <a:xfrm>
                <a:off x="3610" y="1670"/>
                <a:ext cx="20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70" name="Line 65"/>
              <p:cNvSpPr>
                <a:spLocks noChangeShapeType="1"/>
              </p:cNvSpPr>
              <p:nvPr/>
            </p:nvSpPr>
            <p:spPr bwMode="auto">
              <a:xfrm>
                <a:off x="3598" y="2202"/>
                <a:ext cx="20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5664200" y="4508500"/>
            <a:ext cx="1236663" cy="346075"/>
            <a:chOff x="3634" y="2418"/>
            <a:chExt cx="779" cy="218"/>
          </a:xfrm>
        </p:grpSpPr>
        <p:sp>
          <p:nvSpPr>
            <p:cNvPr id="1061" name="Text Box 67"/>
            <p:cNvSpPr txBox="1">
              <a:spLocks noChangeArrowheads="1"/>
            </p:cNvSpPr>
            <p:nvPr/>
          </p:nvSpPr>
          <p:spPr bwMode="auto">
            <a:xfrm>
              <a:off x="3842" y="2418"/>
              <a:ext cx="571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traj.asc</a:t>
              </a:r>
            </a:p>
          </p:txBody>
        </p:sp>
        <p:sp>
          <p:nvSpPr>
            <p:cNvPr id="1062" name="Line 68"/>
            <p:cNvSpPr>
              <a:spLocks noChangeShapeType="1"/>
            </p:cNvSpPr>
            <p:nvPr/>
          </p:nvSpPr>
          <p:spPr bwMode="auto">
            <a:xfrm>
              <a:off x="3634" y="2528"/>
              <a:ext cx="20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69"/>
          <p:cNvGrpSpPr>
            <a:grpSpLocks/>
          </p:cNvGrpSpPr>
          <p:nvPr/>
        </p:nvGrpSpPr>
        <p:grpSpPr bwMode="auto">
          <a:xfrm>
            <a:off x="1495425" y="3311525"/>
            <a:ext cx="1371600" cy="346075"/>
            <a:chOff x="1008" y="1664"/>
            <a:chExt cx="864" cy="218"/>
          </a:xfrm>
        </p:grpSpPr>
        <p:sp>
          <p:nvSpPr>
            <p:cNvPr id="1059" name="Text Box 70"/>
            <p:cNvSpPr txBox="1">
              <a:spLocks noChangeArrowheads="1"/>
            </p:cNvSpPr>
            <p:nvPr/>
          </p:nvSpPr>
          <p:spPr bwMode="auto">
            <a:xfrm>
              <a:off x="1008" y="1664"/>
              <a:ext cx="684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input.asc</a:t>
              </a:r>
            </a:p>
          </p:txBody>
        </p:sp>
        <p:sp>
          <p:nvSpPr>
            <p:cNvPr id="1060" name="Line 71"/>
            <p:cNvSpPr>
              <a:spLocks noChangeShapeType="1"/>
            </p:cNvSpPr>
            <p:nvPr/>
          </p:nvSpPr>
          <p:spPr bwMode="auto">
            <a:xfrm>
              <a:off x="1704" y="1770"/>
              <a:ext cx="16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8" name="Group 72"/>
          <p:cNvGrpSpPr>
            <a:grpSpLocks/>
          </p:cNvGrpSpPr>
          <p:nvPr/>
        </p:nvGrpSpPr>
        <p:grpSpPr bwMode="auto">
          <a:xfrm>
            <a:off x="5915025" y="2122488"/>
            <a:ext cx="2828925" cy="2082800"/>
            <a:chOff x="3756" y="1054"/>
            <a:chExt cx="1782" cy="1312"/>
          </a:xfrm>
        </p:grpSpPr>
        <p:sp>
          <p:nvSpPr>
            <p:cNvPr id="1057" name="AutoShape 73"/>
            <p:cNvSpPr>
              <a:spLocks noChangeArrowheads="1"/>
            </p:cNvSpPr>
            <p:nvPr/>
          </p:nvSpPr>
          <p:spPr bwMode="auto">
            <a:xfrm>
              <a:off x="3756" y="1054"/>
              <a:ext cx="1176" cy="1312"/>
            </a:xfrm>
            <a:prstGeom prst="rightArrowCallout">
              <a:avLst>
                <a:gd name="adj1" fmla="val 22788"/>
                <a:gd name="adj2" fmla="val 34900"/>
                <a:gd name="adj3" fmla="val 16940"/>
                <a:gd name="adj4" fmla="val 6714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1058" name="Text Box 74"/>
            <p:cNvSpPr txBox="1">
              <a:spLocks noChangeArrowheads="1"/>
            </p:cNvSpPr>
            <p:nvPr/>
          </p:nvSpPr>
          <p:spPr bwMode="auto">
            <a:xfrm>
              <a:off x="4932" y="1597"/>
              <a:ext cx="606" cy="21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Arial" charset="0"/>
                </a:rPr>
                <a:t>plot.asc</a:t>
              </a:r>
            </a:p>
          </p:txBody>
        </p:sp>
      </p:grpSp>
      <p:grpSp>
        <p:nvGrpSpPr>
          <p:cNvPr id="9" name="Group 75"/>
          <p:cNvGrpSpPr>
            <a:grpSpLocks/>
          </p:cNvGrpSpPr>
          <p:nvPr/>
        </p:nvGrpSpPr>
        <p:grpSpPr bwMode="auto">
          <a:xfrm>
            <a:off x="2832100" y="4792663"/>
            <a:ext cx="3146425" cy="1760537"/>
            <a:chOff x="1784" y="3019"/>
            <a:chExt cx="1982" cy="1109"/>
          </a:xfrm>
        </p:grpSpPr>
        <p:sp>
          <p:nvSpPr>
            <p:cNvPr id="1050" name="Line 76"/>
            <p:cNvSpPr>
              <a:spLocks noChangeShapeType="1"/>
            </p:cNvSpPr>
            <p:nvPr/>
          </p:nvSpPr>
          <p:spPr bwMode="auto">
            <a:xfrm>
              <a:off x="2541" y="3321"/>
              <a:ext cx="34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pSp>
          <p:nvGrpSpPr>
            <p:cNvPr id="1051" name="Group 77"/>
            <p:cNvGrpSpPr>
              <a:grpSpLocks/>
            </p:cNvGrpSpPr>
            <p:nvPr/>
          </p:nvGrpSpPr>
          <p:grpSpPr bwMode="auto">
            <a:xfrm>
              <a:off x="1784" y="3019"/>
              <a:ext cx="1982" cy="1109"/>
              <a:chOff x="1824" y="3024"/>
              <a:chExt cx="1982" cy="1109"/>
            </a:xfrm>
          </p:grpSpPr>
          <p:sp>
            <p:nvSpPr>
              <p:cNvPr id="1052" name="Text Box 78"/>
              <p:cNvSpPr txBox="1">
                <a:spLocks noChangeArrowheads="1"/>
              </p:cNvSpPr>
              <p:nvPr/>
            </p:nvSpPr>
            <p:spPr bwMode="auto">
              <a:xfrm>
                <a:off x="1824" y="3216"/>
                <a:ext cx="762" cy="2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latin typeface="Arial" charset="0"/>
                  </a:rPr>
                  <a:t>tabout.asc</a:t>
                </a:r>
              </a:p>
            </p:txBody>
          </p:sp>
          <p:grpSp>
            <p:nvGrpSpPr>
              <p:cNvPr id="1053" name="Group 79"/>
              <p:cNvGrpSpPr>
                <a:grpSpLocks/>
              </p:cNvGrpSpPr>
              <p:nvPr/>
            </p:nvGrpSpPr>
            <p:grpSpPr bwMode="auto">
              <a:xfrm>
                <a:off x="2636" y="3149"/>
                <a:ext cx="1170" cy="984"/>
                <a:chOff x="2622" y="2808"/>
                <a:chExt cx="1170" cy="984"/>
              </a:xfrm>
            </p:grpSpPr>
            <p:graphicFrame>
              <p:nvGraphicFramePr>
                <p:cNvPr id="1026" name="Object 80"/>
                <p:cNvGraphicFramePr>
                  <a:graphicFrameLocks noChangeAspect="1"/>
                </p:cNvGraphicFramePr>
                <p:nvPr/>
              </p:nvGraphicFramePr>
              <p:xfrm>
                <a:off x="2728" y="2808"/>
                <a:ext cx="912" cy="91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085" name="Visio" r:id="rId3" imgW="2964954" imgH="2964954" progId="Visio.Drawing.11">
                        <p:embed/>
                      </p:oleObj>
                    </mc:Choice>
                    <mc:Fallback>
                      <p:oleObj name="Visio" r:id="rId3" imgW="2964954" imgH="2964954" progId="Visio.Drawing.11">
                        <p:embed/>
                        <p:pic>
                          <p:nvPicPr>
                            <p:cNvPr id="0" name="Object 8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28" y="2808"/>
                              <a:ext cx="912" cy="912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56" name="Rectangle 81"/>
                <p:cNvSpPr>
                  <a:spLocks noChangeArrowheads="1"/>
                </p:cNvSpPr>
                <p:nvPr/>
              </p:nvSpPr>
              <p:spPr bwMode="auto">
                <a:xfrm>
                  <a:off x="2622" y="3364"/>
                  <a:ext cx="1170" cy="4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endParaRPr lang="en-US"/>
                </a:p>
              </p:txBody>
            </p:sp>
          </p:grpSp>
          <p:sp>
            <p:nvSpPr>
              <p:cNvPr id="1054" name="Line 82"/>
              <p:cNvSpPr>
                <a:spLocks noChangeShapeType="1"/>
              </p:cNvSpPr>
              <p:nvPr/>
            </p:nvSpPr>
            <p:spPr bwMode="auto">
              <a:xfrm>
                <a:off x="2208" y="302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55" name="Line 83"/>
              <p:cNvSpPr>
                <a:spLocks noChangeShapeType="1"/>
              </p:cNvSpPr>
              <p:nvPr/>
            </p:nvSpPr>
            <p:spPr bwMode="auto">
              <a:xfrm>
                <a:off x="3168" y="3024"/>
                <a:ext cx="2" cy="1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2" name="Group 84"/>
          <p:cNvGrpSpPr>
            <a:grpSpLocks/>
          </p:cNvGrpSpPr>
          <p:nvPr/>
        </p:nvGrpSpPr>
        <p:grpSpPr bwMode="auto">
          <a:xfrm>
            <a:off x="5800725" y="2008188"/>
            <a:ext cx="3124200" cy="4470400"/>
            <a:chOff x="3660" y="1268"/>
            <a:chExt cx="1968" cy="2816"/>
          </a:xfrm>
        </p:grpSpPr>
        <p:grpSp>
          <p:nvGrpSpPr>
            <p:cNvPr id="1046" name="Group 85"/>
            <p:cNvGrpSpPr>
              <a:grpSpLocks/>
            </p:cNvGrpSpPr>
            <p:nvPr/>
          </p:nvGrpSpPr>
          <p:grpSpPr bwMode="auto">
            <a:xfrm>
              <a:off x="3660" y="1268"/>
              <a:ext cx="1968" cy="2518"/>
              <a:chOff x="3726" y="846"/>
              <a:chExt cx="1968" cy="2518"/>
            </a:xfrm>
          </p:grpSpPr>
          <p:sp>
            <p:nvSpPr>
              <p:cNvPr id="1048" name="AutoShape 86"/>
              <p:cNvSpPr>
                <a:spLocks noChangeArrowheads="1"/>
              </p:cNvSpPr>
              <p:nvPr/>
            </p:nvSpPr>
            <p:spPr bwMode="auto">
              <a:xfrm>
                <a:off x="3726" y="846"/>
                <a:ext cx="1968" cy="2300"/>
              </a:xfrm>
              <a:prstGeom prst="downArrowCallout">
                <a:avLst>
                  <a:gd name="adj1" fmla="val 25000"/>
                  <a:gd name="adj2" fmla="val 21949"/>
                  <a:gd name="adj3" fmla="val 14890"/>
                  <a:gd name="adj4" fmla="val 80870"/>
                </a:avLst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049" name="Text Box 87"/>
              <p:cNvSpPr txBox="1">
                <a:spLocks noChangeArrowheads="1"/>
              </p:cNvSpPr>
              <p:nvPr/>
            </p:nvSpPr>
            <p:spPr bwMode="auto">
              <a:xfrm>
                <a:off x="4180" y="3146"/>
                <a:ext cx="1016" cy="218"/>
              </a:xfrm>
              <a:prstGeom prst="rect">
                <a:avLst/>
              </a:prstGeom>
              <a:noFill/>
              <a:ln w="9525">
                <a:solidFill>
                  <a:srgbClr val="33CC3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/>
                <a:r>
                  <a:rPr lang="en-US" sz="1600">
                    <a:solidFill>
                      <a:srgbClr val="33CC33"/>
                    </a:solidFill>
                    <a:latin typeface="Arial" charset="0"/>
                  </a:rPr>
                  <a:t>CADAC Studio</a:t>
                </a:r>
              </a:p>
            </p:txBody>
          </p:sp>
        </p:grpSp>
        <p:sp>
          <p:nvSpPr>
            <p:cNvPr id="1047" name="Text Box 88"/>
            <p:cNvSpPr txBox="1">
              <a:spLocks noChangeArrowheads="1"/>
            </p:cNvSpPr>
            <p:nvPr/>
          </p:nvSpPr>
          <p:spPr bwMode="auto">
            <a:xfrm>
              <a:off x="5275" y="3853"/>
              <a:ext cx="26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 b="0">
                <a:solidFill>
                  <a:schemeClr val="accent2"/>
                </a:solidFill>
                <a:latin typeface="Arial" charset="0"/>
                <a:cs typeface="Arial" charset="0"/>
              </a:endParaRPr>
            </a:p>
          </p:txBody>
        </p:sp>
      </p:grpSp>
      <p:sp>
        <p:nvSpPr>
          <p:cNvPr id="106585" name="Text Box 89"/>
          <p:cNvSpPr txBox="1">
            <a:spLocks noChangeArrowheads="1"/>
          </p:cNvSpPr>
          <p:nvPr/>
        </p:nvSpPr>
        <p:spPr bwMode="auto">
          <a:xfrm>
            <a:off x="8497888" y="6248400"/>
            <a:ext cx="38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grpSp>
        <p:nvGrpSpPr>
          <p:cNvPr id="14" name="Group 52"/>
          <p:cNvGrpSpPr>
            <a:grpSpLocks/>
          </p:cNvGrpSpPr>
          <p:nvPr/>
        </p:nvGrpSpPr>
        <p:grpSpPr bwMode="auto">
          <a:xfrm>
            <a:off x="1512888" y="1277938"/>
            <a:ext cx="2754312" cy="855662"/>
            <a:chOff x="1512094" y="1277938"/>
            <a:chExt cx="2755106" cy="855662"/>
          </a:xfrm>
        </p:grpSpPr>
        <p:sp>
          <p:nvSpPr>
            <p:cNvPr id="1041" name="Text Box 43"/>
            <p:cNvSpPr txBox="1">
              <a:spLocks noChangeArrowheads="1"/>
            </p:cNvSpPr>
            <p:nvPr/>
          </p:nvSpPr>
          <p:spPr bwMode="auto">
            <a:xfrm>
              <a:off x="1512094" y="1277938"/>
              <a:ext cx="2533650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400">
                  <a:latin typeface="Arial" charset="0"/>
                </a:rPr>
                <a:t>aero_deck_SLV.asc</a:t>
              </a:r>
            </a:p>
          </p:txBody>
        </p:sp>
        <p:sp>
          <p:nvSpPr>
            <p:cNvPr id="1042" name="Line 46"/>
            <p:cNvSpPr>
              <a:spLocks noChangeShapeType="1"/>
            </p:cNvSpPr>
            <p:nvPr/>
          </p:nvSpPr>
          <p:spPr bwMode="auto">
            <a:xfrm flipV="1">
              <a:off x="4038600" y="1447800"/>
              <a:ext cx="228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43" name="Line 48"/>
            <p:cNvSpPr>
              <a:spLocks noChangeShapeType="1"/>
            </p:cNvSpPr>
            <p:nvPr/>
          </p:nvSpPr>
          <p:spPr bwMode="auto">
            <a:xfrm>
              <a:off x="4267200" y="1447800"/>
              <a:ext cx="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44" name="Text Box 43"/>
            <p:cNvSpPr txBox="1">
              <a:spLocks noChangeArrowheads="1"/>
            </p:cNvSpPr>
            <p:nvPr/>
          </p:nvSpPr>
          <p:spPr bwMode="auto">
            <a:xfrm>
              <a:off x="1512094" y="1676400"/>
              <a:ext cx="2533650" cy="30777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/>
              <a:r>
                <a:rPr lang="en-US" sz="1400">
                  <a:latin typeface="Arial" charset="0"/>
                </a:rPr>
                <a:t>weather_deck_Wallops.asc</a:t>
              </a:r>
            </a:p>
          </p:txBody>
        </p:sp>
        <p:cxnSp>
          <p:nvCxnSpPr>
            <p:cNvPr id="1045" name="Straight Connector 53"/>
            <p:cNvCxnSpPr>
              <a:cxnSpLocks noChangeShapeType="1"/>
              <a:stCxn id="1044" idx="3"/>
            </p:cNvCxnSpPr>
            <p:nvPr/>
          </p:nvCxnSpPr>
          <p:spPr bwMode="auto">
            <a:xfrm flipV="1">
              <a:off x="4045744" y="1828800"/>
              <a:ext cx="221456" cy="1489"/>
            </a:xfrm>
            <a:prstGeom prst="line">
              <a:avLst/>
            </a:prstGeom>
            <a:noFill/>
            <a:ln w="31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40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52" grpId="0"/>
      <p:bldP spid="10658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07AE153-67AA-4C0D-85ED-734E9FB510A1}" type="slidenum">
              <a:rPr lang="en-US" b="0">
                <a:latin typeface="+mn-lt"/>
              </a:rPr>
              <a:pPr>
                <a:defRPr/>
              </a:pPr>
              <a:t>30</a:t>
            </a:fld>
            <a:endParaRPr lang="en-US" b="0">
              <a:latin typeface="+mn-lt"/>
            </a:endParaRPr>
          </a:p>
        </p:txBody>
      </p:sp>
      <p:sp>
        <p:nvSpPr>
          <p:cNvPr id="1434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Linear Tangent Guidance for Insertion</a:t>
            </a:r>
          </a:p>
        </p:txBody>
      </p:sp>
      <p:sp>
        <p:nvSpPr>
          <p:cNvPr id="14344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4345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sp>
        <p:nvSpPr>
          <p:cNvPr id="219141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524000" y="990600"/>
            <a:ext cx="7237413" cy="1147763"/>
          </a:xfrm>
        </p:spPr>
        <p:txBody>
          <a:bodyPr/>
          <a:lstStyle/>
          <a:p>
            <a:r>
              <a:rPr lang="en-US" sz="1000" dirty="0"/>
              <a:t>Bryson’s finding:  To minimize the time to intercept, the tangent of the thrust angle has to change linearly in time</a:t>
            </a:r>
          </a:p>
          <a:p>
            <a:pPr lvl="1"/>
            <a:r>
              <a:rPr lang="en-US" dirty="0"/>
              <a:t>Assumptions</a:t>
            </a:r>
          </a:p>
          <a:p>
            <a:pPr lvl="2"/>
            <a:r>
              <a:rPr lang="en-US" dirty="0"/>
              <a:t>Flat Earth, constant gravity, constant thrust, no aerodynamics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676400" y="2057400"/>
            <a:ext cx="6553200" cy="2241550"/>
            <a:chOff x="1056" y="1296"/>
            <a:chExt cx="4128" cy="1412"/>
          </a:xfrm>
        </p:grpSpPr>
        <p:graphicFrame>
          <p:nvGraphicFramePr>
            <p:cNvPr id="14340" name="Object 7"/>
            <p:cNvGraphicFramePr>
              <a:graphicFrameLocks noChangeAspect="1"/>
            </p:cNvGraphicFramePr>
            <p:nvPr/>
          </p:nvGraphicFramePr>
          <p:xfrm>
            <a:off x="3734" y="1549"/>
            <a:ext cx="1144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4" name="Equation" r:id="rId4" imgW="1815840" imgH="279360" progId="Equation.3">
                    <p:embed/>
                  </p:oleObj>
                </mc:Choice>
                <mc:Fallback>
                  <p:oleObj name="Equation" r:id="rId4" imgW="1815840" imgH="27936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4" y="1549"/>
                          <a:ext cx="1144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1" name="Object 8"/>
            <p:cNvGraphicFramePr>
              <a:graphicFrameLocks noChangeAspect="1"/>
            </p:cNvGraphicFramePr>
            <p:nvPr/>
          </p:nvGraphicFramePr>
          <p:xfrm>
            <a:off x="1056" y="1296"/>
            <a:ext cx="1951" cy="1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5" name="Visio" r:id="rId6" imgW="2868692" imgH="2075926" progId="Visio.Drawing.11">
                    <p:embed/>
                  </p:oleObj>
                </mc:Choice>
                <mc:Fallback>
                  <p:oleObj name="Visio" r:id="rId6" imgW="2868692" imgH="2075926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1296"/>
                          <a:ext cx="1951" cy="1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6" name="Text Box 9"/>
            <p:cNvSpPr txBox="1">
              <a:spLocks noChangeArrowheads="1"/>
            </p:cNvSpPr>
            <p:nvPr/>
          </p:nvSpPr>
          <p:spPr bwMode="auto">
            <a:xfrm>
              <a:off x="3504" y="1824"/>
              <a:ext cx="1680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0188" indent="-23018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Char char="b"/>
              </a:pPr>
              <a:r>
                <a:rPr lang="en-US" sz="1200">
                  <a:latin typeface="Times New Roman" pitchFamily="18" charset="0"/>
                </a:rPr>
                <a:t>thrust angle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c</a:t>
              </a:r>
              <a:r>
                <a:rPr lang="en-US" sz="1200">
                  <a:latin typeface="Times New Roman" pitchFamily="18" charset="0"/>
                </a:rPr>
                <a:t>	constant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>
                  <a:latin typeface="Times New Roman" pitchFamily="18" charset="0"/>
                </a:rPr>
                <a:t>t</a:t>
              </a:r>
              <a:r>
                <a:rPr lang="en-US" sz="1200" b="0" baseline="-25000">
                  <a:latin typeface="Arial" charset="0"/>
                </a:rPr>
                <a:t>	</a:t>
              </a:r>
              <a:r>
                <a:rPr lang="en-US" sz="1200">
                  <a:latin typeface="Times New Roman" pitchFamily="18" charset="0"/>
                </a:rPr>
                <a:t>thrust vector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B</a:t>
              </a:r>
              <a:r>
                <a:rPr lang="en-US" sz="1200">
                  <a:latin typeface="Times New Roman" pitchFamily="18" charset="0"/>
                </a:rPr>
                <a:t>	current vehicle position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D</a:t>
              </a:r>
              <a:r>
                <a:rPr lang="en-US" sz="1200">
                  <a:latin typeface="Times New Roman" pitchFamily="18" charset="0"/>
                </a:rPr>
                <a:t>	desired end state</a:t>
              </a:r>
            </a:p>
          </p:txBody>
        </p:sp>
        <p:sp>
          <p:nvSpPr>
            <p:cNvPr id="14357" name="Text Box 10"/>
            <p:cNvSpPr txBox="1">
              <a:spLocks noChangeArrowheads="1"/>
            </p:cNvSpPr>
            <p:nvPr/>
          </p:nvSpPr>
          <p:spPr bwMode="auto">
            <a:xfrm>
              <a:off x="3406" y="1353"/>
              <a:ext cx="17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Thrust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angle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676400" y="4267200"/>
            <a:ext cx="7315200" cy="2263775"/>
            <a:chOff x="1056" y="2688"/>
            <a:chExt cx="4608" cy="1426"/>
          </a:xfrm>
        </p:grpSpPr>
        <p:graphicFrame>
          <p:nvGraphicFramePr>
            <p:cNvPr id="14338" name="Object 12"/>
            <p:cNvGraphicFramePr>
              <a:graphicFrameLocks noChangeAspect="1"/>
            </p:cNvGraphicFramePr>
            <p:nvPr/>
          </p:nvGraphicFramePr>
          <p:xfrm>
            <a:off x="1056" y="2688"/>
            <a:ext cx="1951" cy="1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6" name="Visio" r:id="rId8" imgW="2868692" imgH="2075926" progId="Visio.Drawing.11">
                    <p:embed/>
                  </p:oleObj>
                </mc:Choice>
                <mc:Fallback>
                  <p:oleObj name="Visio" r:id="rId8" imgW="2868692" imgH="2075926" progId="Visio.Drawing.11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688"/>
                          <a:ext cx="1951" cy="1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50" name="Text Box 13"/>
            <p:cNvSpPr txBox="1">
              <a:spLocks noChangeArrowheads="1"/>
            </p:cNvSpPr>
            <p:nvPr/>
          </p:nvSpPr>
          <p:spPr bwMode="auto">
            <a:xfrm>
              <a:off x="3408" y="2688"/>
              <a:ext cx="17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Thrust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direction</a:t>
              </a:r>
              <a:r>
                <a:rPr lang="en-US" sz="1400">
                  <a:latin typeface="Times New Roman" pitchFamily="18" charset="0"/>
                </a:rPr>
                <a:t> in vector form</a:t>
              </a:r>
            </a:p>
          </p:txBody>
        </p:sp>
        <p:graphicFrame>
          <p:nvGraphicFramePr>
            <p:cNvPr id="14339" name="Object 14"/>
            <p:cNvGraphicFramePr>
              <a:graphicFrameLocks noChangeAspect="1"/>
            </p:cNvGraphicFramePr>
            <p:nvPr/>
          </p:nvGraphicFramePr>
          <p:xfrm>
            <a:off x="3792" y="3024"/>
            <a:ext cx="81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87" name="Equation" r:id="rId10" imgW="1295280" imgH="291960" progId="Equation.3">
                    <p:embed/>
                  </p:oleObj>
                </mc:Choice>
                <mc:Fallback>
                  <p:oleObj name="Equation" r:id="rId10" imgW="1295280" imgH="29196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3024"/>
                          <a:ext cx="816" cy="1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4351" name="Group 15"/>
            <p:cNvGrpSpPr>
              <a:grpSpLocks/>
            </p:cNvGrpSpPr>
            <p:nvPr/>
          </p:nvGrpSpPr>
          <p:grpSpPr bwMode="auto">
            <a:xfrm>
              <a:off x="3492" y="3312"/>
              <a:ext cx="2172" cy="630"/>
              <a:chOff x="3492" y="3312"/>
              <a:chExt cx="2172" cy="630"/>
            </a:xfrm>
          </p:grpSpPr>
          <p:sp>
            <p:nvSpPr>
              <p:cNvPr id="14353" name="Text Box 16"/>
              <p:cNvSpPr txBox="1">
                <a:spLocks noChangeArrowheads="1"/>
              </p:cNvSpPr>
              <p:nvPr/>
            </p:nvSpPr>
            <p:spPr bwMode="auto">
              <a:xfrm>
                <a:off x="3496" y="3589"/>
                <a:ext cx="19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</a:rPr>
                  <a:t>.</a:t>
                </a:r>
              </a:p>
            </p:txBody>
          </p:sp>
          <p:sp>
            <p:nvSpPr>
              <p:cNvPr id="14354" name="Text Box 17"/>
              <p:cNvSpPr txBox="1">
                <a:spLocks noChangeArrowheads="1"/>
              </p:cNvSpPr>
              <p:nvPr/>
            </p:nvSpPr>
            <p:spPr bwMode="auto">
              <a:xfrm>
                <a:off x="3504" y="3312"/>
                <a:ext cx="2160" cy="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30188" indent="-230188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  <a:buFont typeface="Symbol" pitchFamily="18" charset="2"/>
                  <a:buNone/>
                </a:pPr>
                <a:r>
                  <a:rPr lang="en-US" sz="1200">
                    <a:latin typeface="Times New Roman" pitchFamily="18" charset="0"/>
                  </a:rPr>
                  <a:t>u</a:t>
                </a:r>
                <a:r>
                  <a:rPr lang="en-US" sz="1200" b="0" baseline="-25000">
                    <a:latin typeface="Symbol" pitchFamily="18" charset="2"/>
                  </a:rPr>
                  <a:t>l</a:t>
                </a:r>
                <a:r>
                  <a:rPr lang="en-US" sz="1200" b="0" baseline="-25000">
                    <a:latin typeface="Arial" charset="0"/>
                  </a:rPr>
                  <a:t>	</a:t>
                </a:r>
                <a:r>
                  <a:rPr lang="en-US" sz="1200">
                    <a:latin typeface="Times New Roman" pitchFamily="18" charset="0"/>
                  </a:rPr>
                  <a:t>unit vector in direction of velocity-to-go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  <a:buFont typeface="Symbol" pitchFamily="18" charset="2"/>
                  <a:buNone/>
                </a:pPr>
                <a:r>
                  <a:rPr lang="en-US" sz="1200" b="0" i="1">
                    <a:latin typeface="Times New Roman" pitchFamily="18" charset="0"/>
                  </a:rPr>
                  <a:t>t</a:t>
                </a:r>
                <a:r>
                  <a:rPr lang="en-US" sz="1200" b="0" baseline="-25000">
                    <a:latin typeface="Symbol" pitchFamily="18" charset="2"/>
                  </a:rPr>
                  <a:t>l</a:t>
                </a:r>
                <a:r>
                  <a:rPr lang="en-US" sz="1200">
                    <a:latin typeface="Times New Roman" pitchFamily="18" charset="0"/>
                  </a:rPr>
                  <a:t>	reference time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  <a:buFont typeface="Symbol" pitchFamily="18" charset="2"/>
                  <a:buNone/>
                </a:pPr>
                <a:r>
                  <a:rPr lang="en-US" sz="1200" b="0" i="1">
                    <a:latin typeface="Times New Roman" pitchFamily="18" charset="0"/>
                  </a:rPr>
                  <a:t>D</a:t>
                </a:r>
                <a:r>
                  <a:rPr lang="en-US" sz="1200">
                    <a:latin typeface="Times New Roman" pitchFamily="18" charset="0"/>
                  </a:rPr>
                  <a:t>	desired end state</a:t>
                </a:r>
              </a:p>
              <a:p>
                <a:pPr eaLnBrk="1" hangingPunct="1">
                  <a:lnSpc>
                    <a:spcPct val="70000"/>
                  </a:lnSpc>
                  <a:spcBef>
                    <a:spcPct val="50000"/>
                  </a:spcBef>
                  <a:buFont typeface="Symbol" pitchFamily="18" charset="2"/>
                  <a:buNone/>
                </a:pPr>
                <a:r>
                  <a:rPr lang="en-US" sz="1200">
                    <a:latin typeface="Symbol" pitchFamily="18" charset="2"/>
                  </a:rPr>
                  <a:t>l</a:t>
                </a:r>
                <a:r>
                  <a:rPr lang="en-US" sz="1200">
                    <a:latin typeface="Times New Roman" pitchFamily="18" charset="0"/>
                  </a:rPr>
                  <a:t>	turning rate of thrust vector; normal to u</a:t>
                </a:r>
                <a:r>
                  <a:rPr lang="en-US" sz="1200" b="0" baseline="-25000">
                    <a:latin typeface="Symbol" pitchFamily="18" charset="2"/>
                  </a:rPr>
                  <a:t>l</a:t>
                </a:r>
                <a:endParaRPr lang="en-US" sz="1200">
                  <a:latin typeface="Times New Roman" pitchFamily="18" charset="0"/>
                </a:endParaRPr>
              </a:p>
            </p:txBody>
          </p:sp>
          <p:sp>
            <p:nvSpPr>
              <p:cNvPr id="14355" name="Text Box 18"/>
              <p:cNvSpPr txBox="1">
                <a:spLocks noChangeArrowheads="1"/>
              </p:cNvSpPr>
              <p:nvPr/>
            </p:nvSpPr>
            <p:spPr bwMode="auto">
              <a:xfrm>
                <a:off x="3492" y="3730"/>
                <a:ext cx="19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sz="1600">
                  <a:latin typeface="Times New Roman" pitchFamily="18" charset="0"/>
                </a:endParaRPr>
              </a:p>
            </p:txBody>
          </p:sp>
        </p:grpSp>
        <p:sp>
          <p:nvSpPr>
            <p:cNvPr id="14352" name="Text Box 19"/>
            <p:cNvSpPr txBox="1">
              <a:spLocks noChangeArrowheads="1"/>
            </p:cNvSpPr>
            <p:nvPr/>
          </p:nvSpPr>
          <p:spPr bwMode="auto">
            <a:xfrm>
              <a:off x="5385" y="3902"/>
              <a:ext cx="2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14349" name="Text Box 20"/>
          <p:cNvSpPr txBox="1">
            <a:spLocks noChangeArrowheads="1"/>
          </p:cNvSpPr>
          <p:nvPr/>
        </p:nvSpPr>
        <p:spPr bwMode="auto">
          <a:xfrm>
            <a:off x="76200" y="1385888"/>
            <a:ext cx="13716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Arial" charset="0"/>
              </a:rPr>
              <a:t>Bryson</a:t>
            </a:r>
            <a:r>
              <a:rPr lang="en-US" dirty="0">
                <a:solidFill>
                  <a:schemeClr val="tx1"/>
                </a:solidFill>
                <a:latin typeface="Arial" charset="0"/>
              </a:rPr>
              <a:t> and Ho “Applied Optimal Control”, Hemisphere Publishing Co., 1975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14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4675D6B9-CF4F-4A45-B29A-BAFA3059455A}" type="slidenum">
              <a:rPr lang="en-US" b="0">
                <a:latin typeface="+mn-lt"/>
              </a:rPr>
              <a:pPr>
                <a:defRPr/>
              </a:pPr>
              <a:t>31</a:t>
            </a:fld>
            <a:endParaRPr lang="en-US" b="0">
              <a:latin typeface="+mn-lt"/>
            </a:endParaRPr>
          </a:p>
        </p:txBody>
      </p:sp>
      <p:sp>
        <p:nvSpPr>
          <p:cNvPr id="153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73200" y="457200"/>
            <a:ext cx="7632700" cy="609600"/>
          </a:xfrm>
        </p:spPr>
        <p:txBody>
          <a:bodyPr/>
          <a:lstStyle/>
          <a:p>
            <a:r>
              <a:rPr lang="en-US" sz="2800"/>
              <a:t>Flight-Plane Base Triad</a:t>
            </a:r>
          </a:p>
        </p:txBody>
      </p:sp>
      <p:sp>
        <p:nvSpPr>
          <p:cNvPr id="15369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5370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463675" y="1243013"/>
            <a:ext cx="7434263" cy="4521200"/>
            <a:chOff x="922" y="783"/>
            <a:chExt cx="4683" cy="2848"/>
          </a:xfrm>
        </p:grpSpPr>
        <p:sp>
          <p:nvSpPr>
            <p:cNvPr id="15375" name="Text Box 23"/>
            <p:cNvSpPr txBox="1">
              <a:spLocks noChangeArrowheads="1"/>
            </p:cNvSpPr>
            <p:nvPr/>
          </p:nvSpPr>
          <p:spPr bwMode="auto">
            <a:xfrm>
              <a:off x="3610" y="1503"/>
              <a:ext cx="1680" cy="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0188" indent="-23018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L</a:t>
              </a:r>
              <a:r>
                <a:rPr lang="en-US" sz="1200">
                  <a:latin typeface="Times New Roman" pitchFamily="18" charset="0"/>
                </a:rPr>
                <a:t>	launch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B</a:t>
              </a:r>
              <a:r>
                <a:rPr lang="en-US" sz="1200">
                  <a:latin typeface="Times New Roman" pitchFamily="18" charset="0"/>
                </a:rPr>
                <a:t>	current vehicle position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P</a:t>
              </a:r>
              <a:r>
                <a:rPr lang="en-US" sz="1200">
                  <a:latin typeface="Times New Roman" pitchFamily="18" charset="0"/>
                </a:rPr>
                <a:t>	predicted end-state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D</a:t>
              </a:r>
              <a:r>
                <a:rPr lang="en-US" sz="1200">
                  <a:latin typeface="Times New Roman" pitchFamily="18" charset="0"/>
                </a:rPr>
                <a:t>	desired end-state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I</a:t>
              </a:r>
              <a:r>
                <a:rPr lang="en-US" sz="1200">
                  <a:latin typeface="Times New Roman" pitchFamily="18" charset="0"/>
                </a:rPr>
                <a:t>	center of Earth</a:t>
              </a: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114" y="1023"/>
              <a:ext cx="435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Used to express the range-to-go and velocity to-be-gained vectors</a:t>
              </a:r>
              <a:endParaRPr lang="en-US" sz="1600" b="0" i="1" baseline="-25000">
                <a:latin typeface="Times New Roman" pitchFamily="18" charset="0"/>
              </a:endParaRPr>
            </a:p>
          </p:txBody>
        </p:sp>
        <p:grpSp>
          <p:nvGrpSpPr>
            <p:cNvPr id="15377" name="Group 25"/>
            <p:cNvGrpSpPr>
              <a:grpSpLocks/>
            </p:cNvGrpSpPr>
            <p:nvPr/>
          </p:nvGrpSpPr>
          <p:grpSpPr bwMode="auto">
            <a:xfrm>
              <a:off x="970" y="783"/>
              <a:ext cx="4635" cy="213"/>
              <a:chOff x="960" y="672"/>
              <a:chExt cx="4635" cy="213"/>
            </a:xfrm>
          </p:grpSpPr>
          <p:sp>
            <p:nvSpPr>
              <p:cNvPr id="15378" name="Text Box 26"/>
              <p:cNvSpPr txBox="1">
                <a:spLocks noChangeArrowheads="1"/>
              </p:cNvSpPr>
              <p:nvPr/>
            </p:nvSpPr>
            <p:spPr bwMode="auto">
              <a:xfrm>
                <a:off x="960" y="672"/>
                <a:ext cx="240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68275" indent="-168275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The flight plane, defined by vectors </a:t>
                </a:r>
                <a:endParaRPr lang="en-US" sz="1400">
                  <a:latin typeface="Times New Roman" pitchFamily="18" charset="0"/>
                </a:endParaRPr>
              </a:p>
            </p:txBody>
          </p:sp>
          <p:sp>
            <p:nvSpPr>
              <p:cNvPr id="15379" name="Text Box 27"/>
              <p:cNvSpPr txBox="1">
                <a:spLocks noChangeArrowheads="1"/>
              </p:cNvSpPr>
              <p:nvPr/>
            </p:nvSpPr>
            <p:spPr bwMode="auto">
              <a:xfrm>
                <a:off x="3483" y="673"/>
                <a:ext cx="211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68275" indent="-168275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</a:pPr>
                <a:r>
                  <a:rPr lang="en-US" sz="1600">
                    <a:latin typeface="Times New Roman" pitchFamily="18" charset="0"/>
                  </a:rPr>
                  <a:t>, is used to build the triad u</a:t>
                </a:r>
                <a:r>
                  <a:rPr lang="en-US" sz="1600" b="0" i="1" baseline="-25000">
                    <a:latin typeface="Times New Roman" pitchFamily="18" charset="0"/>
                  </a:rPr>
                  <a:t>d</a:t>
                </a:r>
                <a:r>
                  <a:rPr lang="en-US" sz="1600">
                    <a:latin typeface="Times New Roman" pitchFamily="18" charset="0"/>
                  </a:rPr>
                  <a:t>, u</a:t>
                </a:r>
                <a:r>
                  <a:rPr lang="en-US" sz="1600" b="0" i="1" baseline="-25000">
                    <a:latin typeface="Times New Roman" pitchFamily="18" charset="0"/>
                  </a:rPr>
                  <a:t>y</a:t>
                </a:r>
                <a:r>
                  <a:rPr lang="en-US" sz="1600">
                    <a:latin typeface="Times New Roman" pitchFamily="18" charset="0"/>
                  </a:rPr>
                  <a:t>, u</a:t>
                </a:r>
                <a:r>
                  <a:rPr lang="en-US" sz="1600" b="0" i="1" baseline="-25000">
                    <a:latin typeface="Times New Roman" pitchFamily="18" charset="0"/>
                  </a:rPr>
                  <a:t>z</a:t>
                </a:r>
                <a:endParaRPr lang="en-US" sz="1600">
                  <a:latin typeface="Times New Roman" pitchFamily="18" charset="0"/>
                </a:endParaRPr>
              </a:p>
            </p:txBody>
          </p:sp>
          <p:graphicFrame>
            <p:nvGraphicFramePr>
              <p:cNvPr id="15366" name="Object 28"/>
              <p:cNvGraphicFramePr>
                <a:graphicFrameLocks noChangeAspect="1"/>
              </p:cNvGraphicFramePr>
              <p:nvPr/>
            </p:nvGraphicFramePr>
            <p:xfrm>
              <a:off x="3116" y="700"/>
              <a:ext cx="392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412" name="Equation" r:id="rId4" imgW="622080" imgH="266400" progId="Equation.3">
                      <p:embed/>
                    </p:oleObj>
                  </mc:Choice>
                  <mc:Fallback>
                    <p:oleObj name="Equation" r:id="rId4" imgW="622080" imgH="266400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16" y="700"/>
                            <a:ext cx="392" cy="1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5365" name="Object 29"/>
            <p:cNvGraphicFramePr>
              <a:graphicFrameLocks noChangeAspect="1"/>
            </p:cNvGraphicFramePr>
            <p:nvPr/>
          </p:nvGraphicFramePr>
          <p:xfrm>
            <a:off x="922" y="1215"/>
            <a:ext cx="2356" cy="2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3" name="Visio" r:id="rId6" imgW="3463433" imgH="3552111" progId="Visio.Drawing.11">
                    <p:embed/>
                  </p:oleObj>
                </mc:Choice>
                <mc:Fallback>
                  <p:oleObj name="Visio" r:id="rId6" imgW="3463433" imgH="3552111" progId="Visio.Drawing.11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2" y="1215"/>
                          <a:ext cx="2356" cy="2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807075" y="3910013"/>
            <a:ext cx="3125788" cy="2620962"/>
            <a:chOff x="3658" y="2463"/>
            <a:chExt cx="1969" cy="1651"/>
          </a:xfrm>
        </p:grpSpPr>
        <p:graphicFrame>
          <p:nvGraphicFramePr>
            <p:cNvPr id="15362" name="Object 31"/>
            <p:cNvGraphicFramePr>
              <a:graphicFrameLocks noChangeAspect="1"/>
            </p:cNvGraphicFramePr>
            <p:nvPr/>
          </p:nvGraphicFramePr>
          <p:xfrm>
            <a:off x="3838" y="2799"/>
            <a:ext cx="64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4" name="Equation" r:id="rId8" imgW="1015920" imgH="241200" progId="Equation.3">
                    <p:embed/>
                  </p:oleObj>
                </mc:Choice>
                <mc:Fallback>
                  <p:oleObj name="Equation" r:id="rId8" imgW="1015920" imgH="2412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8" y="2799"/>
                          <a:ext cx="640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3" name="Object 32"/>
            <p:cNvGraphicFramePr>
              <a:graphicFrameLocks noChangeAspect="1"/>
            </p:cNvGraphicFramePr>
            <p:nvPr/>
          </p:nvGraphicFramePr>
          <p:xfrm>
            <a:off x="3850" y="3044"/>
            <a:ext cx="752" cy="1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5" name="Equation" r:id="rId10" imgW="1231560" imgH="279360" progId="Equation.3">
                    <p:embed/>
                  </p:oleObj>
                </mc:Choice>
                <mc:Fallback>
                  <p:oleObj name="Equation" r:id="rId10" imgW="1231560" imgH="27936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" y="3044"/>
                          <a:ext cx="752" cy="1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64" name="Object 33"/>
            <p:cNvGraphicFramePr>
              <a:graphicFrameLocks noChangeAspect="1"/>
            </p:cNvGraphicFramePr>
            <p:nvPr/>
          </p:nvGraphicFramePr>
          <p:xfrm>
            <a:off x="3850" y="3279"/>
            <a:ext cx="46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416" name="Equation" r:id="rId12" imgW="736560" imgH="266400" progId="Equation.3">
                    <p:embed/>
                  </p:oleObj>
                </mc:Choice>
                <mc:Fallback>
                  <p:oleObj name="Equation" r:id="rId12" imgW="736560" imgH="2664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0" y="3279"/>
                          <a:ext cx="464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3" name="Text Box 34"/>
            <p:cNvSpPr txBox="1">
              <a:spLocks noChangeArrowheads="1"/>
            </p:cNvSpPr>
            <p:nvPr/>
          </p:nvSpPr>
          <p:spPr bwMode="auto">
            <a:xfrm>
              <a:off x="3658" y="2463"/>
              <a:ext cx="172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Calculation of base vectors</a:t>
              </a:r>
            </a:p>
          </p:txBody>
        </p:sp>
        <p:sp>
          <p:nvSpPr>
            <p:cNvPr id="15374" name="Text Box 35"/>
            <p:cNvSpPr txBox="1">
              <a:spLocks noChangeArrowheads="1"/>
            </p:cNvSpPr>
            <p:nvPr/>
          </p:nvSpPr>
          <p:spPr bwMode="auto">
            <a:xfrm>
              <a:off x="5385" y="3902"/>
              <a:ext cx="2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4AC92D04-91B1-43D4-A349-5C3AD8DAB6D3}" type="slidenum">
              <a:rPr lang="en-US" b="0">
                <a:latin typeface="+mn-lt"/>
              </a:rPr>
              <a:pPr>
                <a:defRPr/>
              </a:pPr>
              <a:t>32</a:t>
            </a:fld>
            <a:endParaRPr lang="en-US" b="0">
              <a:latin typeface="+mn-lt"/>
            </a:endParaRPr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Implementation of the LTG Controller</a:t>
            </a:r>
          </a:p>
        </p:txBody>
      </p:sp>
      <p:sp>
        <p:nvSpPr>
          <p:cNvPr id="16389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graphicFrame>
        <p:nvGraphicFramePr>
          <p:cNvPr id="16386" name="Object 19"/>
          <p:cNvGraphicFramePr>
            <a:graphicFrameLocks noChangeAspect="1"/>
          </p:cNvGraphicFramePr>
          <p:nvPr/>
        </p:nvGraphicFramePr>
        <p:xfrm>
          <a:off x="1460500" y="2046288"/>
          <a:ext cx="7572375" cy="369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Visio" r:id="rId4" imgW="7011876" imgH="3419094" progId="Visio.Drawing.11">
                  <p:embed/>
                </p:oleObj>
              </mc:Choice>
              <mc:Fallback>
                <p:oleObj name="Visio" r:id="rId4" imgW="7011876" imgH="3419094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2046288"/>
                        <a:ext cx="7572375" cy="369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Text Box 20"/>
          <p:cNvSpPr txBox="1">
            <a:spLocks noChangeArrowheads="1"/>
          </p:cNvSpPr>
          <p:nvPr/>
        </p:nvSpPr>
        <p:spPr bwMode="auto">
          <a:xfrm>
            <a:off x="1455738" y="1181100"/>
            <a:ext cx="7315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Based on the current vehicle state and the desired end-state, the commanded thrust vector direction is calculated, given the rocket motor performance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16392" name="Text Box 21"/>
          <p:cNvSpPr txBox="1">
            <a:spLocks noChangeArrowheads="1"/>
          </p:cNvSpPr>
          <p:nvPr/>
        </p:nvSpPr>
        <p:spPr bwMode="auto">
          <a:xfrm>
            <a:off x="8548688" y="6194425"/>
            <a:ext cx="384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Arial" charset="0"/>
              </a:rPr>
              <a:t>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42ABF400-5D8E-4803-8EF2-F14C13256912}" type="slidenum">
              <a:rPr lang="en-US" b="0">
                <a:latin typeface="+mn-lt"/>
              </a:rPr>
              <a:pPr>
                <a:defRPr/>
              </a:pPr>
              <a:t>33</a:t>
            </a:fld>
            <a:endParaRPr lang="en-US" b="0">
              <a:latin typeface="+mn-lt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Program Flow</a:t>
            </a:r>
          </a:p>
        </p:txBody>
      </p:sp>
      <p:sp>
        <p:nvSpPr>
          <p:cNvPr id="17413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7414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sp>
        <p:nvSpPr>
          <p:cNvPr id="17415" name="Text Box 8"/>
          <p:cNvSpPr txBox="1">
            <a:spLocks noChangeArrowheads="1"/>
          </p:cNvSpPr>
          <p:nvPr/>
        </p:nvSpPr>
        <p:spPr bwMode="auto">
          <a:xfrm>
            <a:off x="1495425" y="1111250"/>
            <a:ext cx="7315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The unit thrust vector command is calculated from time-to-go, range-to-go and the thrust integrals. A trajectory predictor-corrector cycle using Keplerian projections is added  </a:t>
            </a:r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17410" name="Object 9"/>
          <p:cNvGraphicFramePr>
            <a:graphicFrameLocks noChangeAspect="1"/>
          </p:cNvGraphicFramePr>
          <p:nvPr/>
        </p:nvGraphicFramePr>
        <p:xfrm>
          <a:off x="1517650" y="2033588"/>
          <a:ext cx="7620000" cy="440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Visio" r:id="rId4" imgW="8665083" imgH="5006959" progId="Visio.Drawing.11">
                  <p:embed/>
                </p:oleObj>
              </mc:Choice>
              <mc:Fallback>
                <p:oleObj name="Visio" r:id="rId4" imgW="8665083" imgH="5006959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7650" y="2033588"/>
                        <a:ext cx="7620000" cy="440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6" name="Text Box 10"/>
          <p:cNvSpPr txBox="1">
            <a:spLocks noChangeArrowheads="1"/>
          </p:cNvSpPr>
          <p:nvPr/>
        </p:nvSpPr>
        <p:spPr bwMode="auto">
          <a:xfrm>
            <a:off x="8548688" y="6194425"/>
            <a:ext cx="3841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solidFill>
                  <a:schemeClr val="accent2"/>
                </a:solidFill>
                <a:latin typeface="Arial" charset="0"/>
              </a:rPr>
              <a:t>♣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0A0AECA-4343-475D-B9E6-9F1B65BA5190}" type="slidenum">
              <a:rPr lang="en-US" b="0">
                <a:latin typeface="+mn-lt"/>
              </a:rPr>
              <a:pPr>
                <a:defRPr/>
              </a:pPr>
              <a:t>34</a:t>
            </a:fld>
            <a:endParaRPr lang="en-US" b="0">
              <a:latin typeface="+mn-lt"/>
            </a:endParaRPr>
          </a:p>
        </p:txBody>
      </p:sp>
      <p:sp>
        <p:nvSpPr>
          <p:cNvPr id="1843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Time-to-Go Calculations</a:t>
            </a:r>
          </a:p>
        </p:txBody>
      </p:sp>
      <p:sp>
        <p:nvSpPr>
          <p:cNvPr id="18439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8440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sp>
        <p:nvSpPr>
          <p:cNvPr id="217096" name="Text Box 8"/>
          <p:cNvSpPr txBox="1">
            <a:spLocks noChangeArrowheads="1"/>
          </p:cNvSpPr>
          <p:nvPr/>
        </p:nvSpPr>
        <p:spPr bwMode="auto">
          <a:xfrm>
            <a:off x="1524000" y="990600"/>
            <a:ext cx="7315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Evaluation of the thrust integrals depends on the </a:t>
            </a:r>
            <a:r>
              <a:rPr lang="en-US" sz="1600">
                <a:solidFill>
                  <a:schemeClr val="accent2"/>
                </a:solidFill>
                <a:latin typeface="Times New Roman" pitchFamily="18" charset="0"/>
              </a:rPr>
              <a:t>accurate</a:t>
            </a:r>
            <a:r>
              <a:rPr lang="en-US" sz="1600">
                <a:latin typeface="Times New Roman" pitchFamily="18" charset="0"/>
              </a:rPr>
              <a:t> estimate of time-to-go</a:t>
            </a:r>
            <a:endParaRPr lang="en-US" sz="1400">
              <a:latin typeface="Times New Roman" pitchFamily="18" charset="0"/>
            </a:endParaRPr>
          </a:p>
        </p:txBody>
      </p:sp>
      <p:sp>
        <p:nvSpPr>
          <p:cNvPr id="217097" name="Text Box 9"/>
          <p:cNvSpPr txBox="1">
            <a:spLocks noChangeArrowheads="1"/>
          </p:cNvSpPr>
          <p:nvPr/>
        </p:nvSpPr>
        <p:spPr bwMode="auto">
          <a:xfrm>
            <a:off x="1685925" y="1552575"/>
            <a:ext cx="6705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Time-to-go  </a:t>
            </a:r>
            <a:r>
              <a:rPr lang="en-US" sz="1400" b="0" i="1">
                <a:latin typeface="Times New Roman" pitchFamily="18" charset="0"/>
              </a:rPr>
              <a:t>t</a:t>
            </a:r>
            <a:r>
              <a:rPr lang="en-US" sz="1400" b="0" baseline="-25000">
                <a:latin typeface="Times New Roman" pitchFamily="18" charset="0"/>
              </a:rPr>
              <a:t>go</a:t>
            </a:r>
            <a:r>
              <a:rPr lang="en-US" sz="1400">
                <a:latin typeface="Times New Roman" pitchFamily="18" charset="0"/>
              </a:rPr>
              <a:t>, from the current epoch to the end-state epoch, is determined based on the total burn time of the remaining stages </a:t>
            </a:r>
          </a:p>
        </p:txBody>
      </p:sp>
      <p:sp>
        <p:nvSpPr>
          <p:cNvPr id="217098" name="Text Box 10"/>
          <p:cNvSpPr txBox="1">
            <a:spLocks noChangeArrowheads="1"/>
          </p:cNvSpPr>
          <p:nvPr/>
        </p:nvSpPr>
        <p:spPr bwMode="auto">
          <a:xfrm>
            <a:off x="1673225" y="2066925"/>
            <a:ext cx="67056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The necessary burn time is obtained by integrating over the thrust profiles (acceleration)  until the value equals the required end-state velocity  </a:t>
            </a:r>
            <a:r>
              <a:rPr lang="en-US" sz="1400" b="0" i="1">
                <a:latin typeface="Times New Roman" pitchFamily="18" charset="0"/>
              </a:rPr>
              <a:t>v</a:t>
            </a:r>
            <a:r>
              <a:rPr lang="en-US" sz="1400" b="0" baseline="-25000">
                <a:latin typeface="Times New Roman" pitchFamily="18" charset="0"/>
              </a:rPr>
              <a:t>go</a:t>
            </a:r>
            <a:r>
              <a:rPr lang="en-US" sz="1400">
                <a:latin typeface="Times New Roman" pitchFamily="18" charset="0"/>
              </a:rPr>
              <a:t>. The integration time is  </a:t>
            </a:r>
            <a:r>
              <a:rPr lang="en-US" sz="1400" b="0" i="1">
                <a:latin typeface="Times New Roman" pitchFamily="18" charset="0"/>
              </a:rPr>
              <a:t>t</a:t>
            </a:r>
            <a:r>
              <a:rPr lang="en-US" sz="1400" b="0" baseline="-25000">
                <a:latin typeface="Times New Roman" pitchFamily="18" charset="0"/>
              </a:rPr>
              <a:t>go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19275" y="2813050"/>
            <a:ext cx="6705600" cy="2403475"/>
            <a:chOff x="1146" y="1772"/>
            <a:chExt cx="4224" cy="1514"/>
          </a:xfrm>
        </p:grpSpPr>
        <p:sp>
          <p:nvSpPr>
            <p:cNvPr id="18451" name="Text Box 12"/>
            <p:cNvSpPr txBox="1">
              <a:spLocks noChangeArrowheads="1"/>
            </p:cNvSpPr>
            <p:nvPr/>
          </p:nvSpPr>
          <p:spPr bwMode="auto">
            <a:xfrm>
              <a:off x="1146" y="1772"/>
              <a:ext cx="4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Updates are carried out for the residual burn time in the current stage and the </a:t>
              </a:r>
              <a:r>
                <a:rPr lang="en-US" sz="1200" b="0" i="1">
                  <a:latin typeface="Times New Roman" pitchFamily="18" charset="0"/>
                </a:rPr>
                <a:t>BECO</a:t>
              </a:r>
              <a:r>
                <a:rPr lang="en-US" sz="1200">
                  <a:latin typeface="Times New Roman" pitchFamily="18" charset="0"/>
                </a:rPr>
                <a:t>  (Boost Engine Cut-Off) fractional burn time in the last stage </a:t>
              </a:r>
            </a:p>
          </p:txBody>
        </p:sp>
        <p:graphicFrame>
          <p:nvGraphicFramePr>
            <p:cNvPr id="18436" name="Object 13"/>
            <p:cNvGraphicFramePr>
              <a:graphicFrameLocks noChangeAspect="1"/>
            </p:cNvGraphicFramePr>
            <p:nvPr/>
          </p:nvGraphicFramePr>
          <p:xfrm>
            <a:off x="1200" y="2064"/>
            <a:ext cx="4044" cy="12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2" name="Visio" r:id="rId4" imgW="5944410" imgH="1796558" progId="Visio.Drawing.11">
                    <p:embed/>
                  </p:oleObj>
                </mc:Choice>
                <mc:Fallback>
                  <p:oleObj name="Visio" r:id="rId4" imgW="5944410" imgH="1796558" progId="Visio.Drawing.11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064"/>
                          <a:ext cx="4044" cy="12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947863" y="5181600"/>
            <a:ext cx="6967537" cy="1252538"/>
            <a:chOff x="1227" y="3264"/>
            <a:chExt cx="4389" cy="789"/>
          </a:xfrm>
        </p:grpSpPr>
        <p:graphicFrame>
          <p:nvGraphicFramePr>
            <p:cNvPr id="18435" name="Object 15"/>
            <p:cNvGraphicFramePr>
              <a:graphicFrameLocks noChangeAspect="1"/>
            </p:cNvGraphicFramePr>
            <p:nvPr/>
          </p:nvGraphicFramePr>
          <p:xfrm>
            <a:off x="2492" y="3264"/>
            <a:ext cx="1512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3" name="Equation" r:id="rId6" imgW="2400120" imgH="469800" progId="Equation.3">
                    <p:embed/>
                  </p:oleObj>
                </mc:Choice>
                <mc:Fallback>
                  <p:oleObj name="Equation" r:id="rId6" imgW="2400120" imgH="469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2" y="3264"/>
                          <a:ext cx="1512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9" name="Text Box 16"/>
            <p:cNvSpPr txBox="1">
              <a:spLocks noChangeArrowheads="1"/>
            </p:cNvSpPr>
            <p:nvPr/>
          </p:nvSpPr>
          <p:spPr bwMode="auto">
            <a:xfrm>
              <a:off x="1227" y="3288"/>
              <a:ext cx="1248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Characteristic time </a:t>
              </a:r>
            </a:p>
            <a:p>
              <a:pPr eaLnBrk="1" hangingPunct="1">
                <a:lnSpc>
                  <a:spcPct val="30000"/>
                </a:lnSpc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(time of burn to zero mass)</a:t>
              </a:r>
            </a:p>
          </p:txBody>
        </p:sp>
        <p:sp>
          <p:nvSpPr>
            <p:cNvPr id="18450" name="Text Box 17"/>
            <p:cNvSpPr txBox="1">
              <a:spLocks noChangeArrowheads="1"/>
            </p:cNvSpPr>
            <p:nvPr/>
          </p:nvSpPr>
          <p:spPr bwMode="auto">
            <a:xfrm>
              <a:off x="4272" y="3312"/>
              <a:ext cx="1344" cy="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30188" indent="-23018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m</a:t>
              </a:r>
              <a:r>
                <a:rPr lang="en-US" sz="1200" b="0" i="1" baseline="30000">
                  <a:latin typeface="Times New Roman" pitchFamily="18" charset="0"/>
                </a:rPr>
                <a:t>B</a:t>
              </a:r>
              <a:r>
                <a:rPr lang="en-US" sz="1200">
                  <a:latin typeface="Times New Roman" pitchFamily="18" charset="0"/>
                </a:rPr>
                <a:t> vehicle mass - </a:t>
              </a:r>
              <a:r>
                <a:rPr lang="en-US" sz="1200" b="0" i="1">
                  <a:latin typeface="Times New Roman" pitchFamily="18" charset="0"/>
                </a:rPr>
                <a:t>kg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m</a:t>
              </a:r>
              <a:r>
                <a:rPr lang="en-US" sz="1200" b="0" i="1" baseline="30000">
                  <a:latin typeface="Times New Roman" pitchFamily="18" charset="0"/>
                </a:rPr>
                <a:t>F</a:t>
              </a:r>
              <a:r>
                <a:rPr lang="en-US" sz="1200">
                  <a:latin typeface="Times New Roman" pitchFamily="18" charset="0"/>
                </a:rPr>
                <a:t>	total fuel in stage -</a:t>
              </a:r>
              <a:r>
                <a:rPr lang="en-US" sz="1200" b="0">
                  <a:latin typeface="Times New Roman" pitchFamily="18" charset="0"/>
                </a:rPr>
                <a:t> kg</a:t>
              </a:r>
              <a:endParaRPr lang="en-US" sz="1200" b="0" i="1">
                <a:latin typeface="Times New Roman" pitchFamily="18" charset="0"/>
              </a:endParaRP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f</a:t>
              </a:r>
              <a:r>
                <a:rPr lang="en-US" sz="1200" b="0" i="1" baseline="-25000">
                  <a:latin typeface="Times New Roman" pitchFamily="18" charset="0"/>
                </a:rPr>
                <a:t>p</a:t>
              </a:r>
              <a:r>
                <a:rPr lang="en-US" sz="1200" b="0" baseline="-25000">
                  <a:latin typeface="Arial" charset="0"/>
                </a:rPr>
                <a:t>	</a:t>
              </a:r>
              <a:r>
                <a:rPr lang="en-US" sz="1200">
                  <a:latin typeface="Times New Roman" pitchFamily="18" charset="0"/>
                </a:rPr>
                <a:t>thrust - </a:t>
              </a:r>
              <a:r>
                <a:rPr lang="en-US" sz="1200" b="0" i="1">
                  <a:latin typeface="Times New Roman" pitchFamily="18" charset="0"/>
                </a:rPr>
                <a:t>N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I</a:t>
              </a:r>
              <a:r>
                <a:rPr lang="en-US" sz="1200" b="0" i="1" baseline="-25000">
                  <a:latin typeface="Times New Roman" pitchFamily="18" charset="0"/>
                </a:rPr>
                <a:t>sp</a:t>
              </a:r>
              <a:r>
                <a:rPr lang="en-US" sz="1200">
                  <a:latin typeface="Times New Roman" pitchFamily="18" charset="0"/>
                </a:rPr>
                <a:t>	specific impulse - </a:t>
              </a:r>
              <a:r>
                <a:rPr lang="en-US" sz="1200" b="0" i="1">
                  <a:latin typeface="Times New Roman" pitchFamily="18" charset="0"/>
                </a:rPr>
                <a:t>sec</a:t>
              </a:r>
            </a:p>
            <a:p>
              <a:pPr eaLnBrk="1" hangingPunct="1">
                <a:lnSpc>
                  <a:spcPct val="70000"/>
                </a:lnSpc>
                <a:spcBef>
                  <a:spcPct val="50000"/>
                </a:spcBef>
                <a:buFont typeface="Symbol" pitchFamily="18" charset="2"/>
                <a:buNone/>
              </a:pPr>
              <a:r>
                <a:rPr lang="en-US" sz="1200" b="0" i="1">
                  <a:latin typeface="Times New Roman" pitchFamily="18" charset="0"/>
                </a:rPr>
                <a:t>g</a:t>
              </a:r>
              <a:r>
                <a:rPr lang="en-US" sz="1200" b="0" baseline="-25000">
                  <a:latin typeface="Times New Roman" pitchFamily="18" charset="0"/>
                </a:rPr>
                <a:t>0</a:t>
              </a:r>
              <a:r>
                <a:rPr lang="en-US" sz="1200">
                  <a:latin typeface="Times New Roman" pitchFamily="18" charset="0"/>
                </a:rPr>
                <a:t>	gravity = </a:t>
              </a:r>
              <a:r>
                <a:rPr lang="en-US" sz="1200" b="0">
                  <a:latin typeface="Times New Roman" pitchFamily="18" charset="0"/>
                </a:rPr>
                <a:t>9.8066 </a:t>
              </a:r>
              <a:r>
                <a:rPr lang="en-US" sz="1200">
                  <a:latin typeface="Times New Roman" pitchFamily="18" charset="0"/>
                </a:rPr>
                <a:t>- </a:t>
              </a:r>
              <a:r>
                <a:rPr lang="en-US" sz="1200" b="0" i="1">
                  <a:latin typeface="Times New Roman" pitchFamily="18" charset="0"/>
                </a:rPr>
                <a:t>m/s</a:t>
              </a:r>
              <a:r>
                <a:rPr lang="en-US" sz="1200" b="0" i="1" baseline="30000"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957388" y="5673725"/>
            <a:ext cx="6975475" cy="857250"/>
            <a:chOff x="1233" y="3574"/>
            <a:chExt cx="4394" cy="540"/>
          </a:xfrm>
        </p:grpSpPr>
        <p:graphicFrame>
          <p:nvGraphicFramePr>
            <p:cNvPr id="18434" name="Object 19"/>
            <p:cNvGraphicFramePr>
              <a:graphicFrameLocks noChangeAspect="1"/>
            </p:cNvGraphicFramePr>
            <p:nvPr/>
          </p:nvGraphicFramePr>
          <p:xfrm>
            <a:off x="2439" y="3574"/>
            <a:ext cx="68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74" name="Equation" r:id="rId8" imgW="1079280" imgH="469800" progId="Equation.3">
                    <p:embed/>
                  </p:oleObj>
                </mc:Choice>
                <mc:Fallback>
                  <p:oleObj name="Equation" r:id="rId8" imgW="1079280" imgH="46980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9" y="3574"/>
                          <a:ext cx="680" cy="2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47" name="Text Box 20"/>
            <p:cNvSpPr txBox="1">
              <a:spLocks noChangeArrowheads="1"/>
            </p:cNvSpPr>
            <p:nvPr/>
          </p:nvSpPr>
          <p:spPr bwMode="auto">
            <a:xfrm>
              <a:off x="1233" y="3654"/>
              <a:ext cx="8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Exhaust velocity</a:t>
              </a:r>
            </a:p>
          </p:txBody>
        </p:sp>
        <p:sp>
          <p:nvSpPr>
            <p:cNvPr id="18448" name="Text Box 21"/>
            <p:cNvSpPr txBox="1">
              <a:spLocks noChangeArrowheads="1"/>
            </p:cNvSpPr>
            <p:nvPr/>
          </p:nvSpPr>
          <p:spPr bwMode="auto">
            <a:xfrm>
              <a:off x="5385" y="3902"/>
              <a:ext cx="2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096" grpId="0"/>
      <p:bldP spid="217097" grpId="0"/>
      <p:bldP spid="2170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3963E0F-AFD2-478E-A801-D974E752587C}" type="slidenum">
              <a:rPr lang="en-US" b="0">
                <a:latin typeface="+mn-lt"/>
              </a:rPr>
              <a:pPr>
                <a:defRPr/>
              </a:pPr>
              <a:t>35</a:t>
            </a:fld>
            <a:endParaRPr lang="en-US" b="0">
              <a:latin typeface="+mn-lt"/>
            </a:endParaRPr>
          </a:p>
        </p:txBody>
      </p:sp>
      <p:sp>
        <p:nvSpPr>
          <p:cNvPr id="1946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Motor Input Worksheet</a:t>
            </a:r>
          </a:p>
        </p:txBody>
      </p:sp>
      <p:sp>
        <p:nvSpPr>
          <p:cNvPr id="19465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9466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graphicFrame>
        <p:nvGraphicFramePr>
          <p:cNvPr id="218131" name="Group 19"/>
          <p:cNvGraphicFramePr>
            <a:graphicFrameLocks noGrp="1"/>
          </p:cNvGraphicFramePr>
          <p:nvPr/>
        </p:nvGraphicFramePr>
        <p:xfrm>
          <a:off x="1771650" y="2209800"/>
          <a:ext cx="6934200" cy="1449388"/>
        </p:xfrm>
        <a:graphic>
          <a:graphicData uri="http://schemas.openxmlformats.org/drawingml/2006/table">
            <a:tbl>
              <a:tblPr/>
              <a:tblGrid>
                <a:gridCol w="866775"/>
                <a:gridCol w="866775"/>
                <a:gridCol w="866775"/>
                <a:gridCol w="981075"/>
                <a:gridCol w="752475"/>
                <a:gridCol w="904875"/>
                <a:gridCol w="771525"/>
                <a:gridCol w="923925"/>
              </a:tblGrid>
              <a:tr h="533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Stage </a:t>
                      </a: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vmass0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kg</a:t>
                      </a:r>
                      <a:endParaRPr kumimoji="0" lang="en-US" sz="700" b="0" i="1" u="none" strike="noStrike" cap="none" normalizeH="0" baseline="3000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fmass0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exhaust_vel</a:t>
                      </a: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m/s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kg/s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char _ time</a:t>
                      </a: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</a:t>
                      </a: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event_time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burnout_epoch</a:t>
                      </a:r>
                      <a:r>
                        <a:rPr kumimoji="0" lang="en-US" sz="7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Arial" charset="0"/>
                        </a:rPr>
                        <a:t>n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 </a:t>
                      </a:r>
                      <a:r>
                        <a:rPr kumimoji="0" lang="en-US" sz="7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</a:t>
                      </a:r>
                      <a:endParaRPr kumimoji="0" lang="en-US" sz="7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905000" y="3962400"/>
            <a:ext cx="5753100" cy="838200"/>
            <a:chOff x="1200" y="2496"/>
            <a:chExt cx="3624" cy="528"/>
          </a:xfrm>
        </p:grpSpPr>
        <p:graphicFrame>
          <p:nvGraphicFramePr>
            <p:cNvPr id="19460" name="Object 67"/>
            <p:cNvGraphicFramePr>
              <a:graphicFrameLocks noChangeAspect="1"/>
            </p:cNvGraphicFramePr>
            <p:nvPr/>
          </p:nvGraphicFramePr>
          <p:xfrm>
            <a:off x="1200" y="2496"/>
            <a:ext cx="1512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8" name="Equation" r:id="rId4" imgW="2400120" imgH="228600" progId="Equation.3">
                    <p:embed/>
                  </p:oleObj>
                </mc:Choice>
                <mc:Fallback>
                  <p:oleObj name="Equation" r:id="rId4" imgW="2400120" imgH="228600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496"/>
                          <a:ext cx="1512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1" name="Object 68"/>
            <p:cNvGraphicFramePr>
              <a:graphicFrameLocks noChangeAspect="1"/>
            </p:cNvGraphicFramePr>
            <p:nvPr/>
          </p:nvGraphicFramePr>
          <p:xfrm>
            <a:off x="1200" y="2880"/>
            <a:ext cx="3624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59" name="Equation" r:id="rId6" imgW="5752800" imgH="228600" progId="Equation.3">
                    <p:embed/>
                  </p:oleObj>
                </mc:Choice>
                <mc:Fallback>
                  <p:oleObj name="Equation" r:id="rId6" imgW="5752800" imgH="228600" progId="Equation.3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880"/>
                          <a:ext cx="3624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62" name="Object 69"/>
            <p:cNvGraphicFramePr>
              <a:graphicFrameLocks noChangeAspect="1"/>
            </p:cNvGraphicFramePr>
            <p:nvPr/>
          </p:nvGraphicFramePr>
          <p:xfrm>
            <a:off x="1200" y="2688"/>
            <a:ext cx="2336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0" name="Equation" r:id="rId8" imgW="3708360" imgH="228600" progId="Equation.3">
                    <p:embed/>
                  </p:oleObj>
                </mc:Choice>
                <mc:Fallback>
                  <p:oleObj name="Equation" r:id="rId8" imgW="3708360" imgH="228600" progId="Equation.3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2688"/>
                          <a:ext cx="2336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515" name="Text Box 70"/>
          <p:cNvSpPr txBox="1">
            <a:spLocks noChangeArrowheads="1"/>
          </p:cNvSpPr>
          <p:nvPr/>
        </p:nvSpPr>
        <p:spPr bwMode="auto">
          <a:xfrm>
            <a:off x="5434013" y="2060575"/>
            <a:ext cx="609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>
                <a:latin typeface="Times New Roman" pitchFamily="18" charset="0"/>
              </a:rPr>
              <a:t>.</a:t>
            </a:r>
          </a:p>
        </p:txBody>
      </p: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1501775" y="1058863"/>
            <a:ext cx="7315200" cy="1019175"/>
            <a:chOff x="946" y="667"/>
            <a:chExt cx="4608" cy="642"/>
          </a:xfrm>
        </p:grpSpPr>
        <p:sp>
          <p:nvSpPr>
            <p:cNvPr id="19522" name="Text Box 72"/>
            <p:cNvSpPr txBox="1">
              <a:spLocks noChangeArrowheads="1"/>
            </p:cNvSpPr>
            <p:nvPr/>
          </p:nvSpPr>
          <p:spPr bwMode="auto">
            <a:xfrm>
              <a:off x="946" y="667"/>
              <a:ext cx="46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The rocket motor specs of the transfer vehicle are used in </a:t>
              </a:r>
              <a:r>
                <a:rPr lang="en-US" sz="1600">
                  <a:latin typeface="Courier New" pitchFamily="49" charset="0"/>
                </a:rPr>
                <a:t>input.asc</a:t>
              </a:r>
              <a:endParaRPr lang="en-US" sz="1400">
                <a:latin typeface="Courier New" pitchFamily="49" charset="0"/>
              </a:endParaRPr>
            </a:p>
          </p:txBody>
        </p:sp>
        <p:grpSp>
          <p:nvGrpSpPr>
            <p:cNvPr id="19523" name="Group 73"/>
            <p:cNvGrpSpPr>
              <a:grpSpLocks/>
            </p:cNvGrpSpPr>
            <p:nvPr/>
          </p:nvGrpSpPr>
          <p:grpSpPr bwMode="auto">
            <a:xfrm>
              <a:off x="1062" y="880"/>
              <a:ext cx="4224" cy="429"/>
              <a:chOff x="1062" y="875"/>
              <a:chExt cx="4224" cy="429"/>
            </a:xfrm>
          </p:grpSpPr>
          <p:sp>
            <p:nvSpPr>
              <p:cNvPr id="19524" name="Text Box 74"/>
              <p:cNvSpPr txBox="1">
                <a:spLocks noChangeArrowheads="1"/>
              </p:cNvSpPr>
              <p:nvPr/>
            </p:nvSpPr>
            <p:spPr bwMode="auto">
              <a:xfrm>
                <a:off x="1062" y="978"/>
                <a:ext cx="4224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3038" indent="-173038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– Select   </a:t>
                </a:r>
                <a:r>
                  <a:rPr lang="en-US" sz="1400">
                    <a:latin typeface="Courier New" pitchFamily="49" charset="0"/>
                  </a:rPr>
                  <a:t>vmass0, fmass0, exhaust_vel </a:t>
                </a:r>
                <a:r>
                  <a:rPr lang="en-US" sz="1400">
                    <a:latin typeface="Times New Roman" pitchFamily="18" charset="0"/>
                  </a:rPr>
                  <a:t>and fuel flow  dm/dt,  then compute </a:t>
                </a:r>
                <a:r>
                  <a:rPr lang="en-US" sz="1400">
                    <a:latin typeface="Courier New" pitchFamily="49" charset="0"/>
                  </a:rPr>
                  <a:t>char_time, event_time</a:t>
                </a:r>
                <a:r>
                  <a:rPr lang="en-US" sz="1400">
                    <a:latin typeface="Times New Roman" pitchFamily="18" charset="0"/>
                  </a:rPr>
                  <a:t>  and  </a:t>
                </a:r>
                <a:r>
                  <a:rPr lang="en-US" sz="1400">
                    <a:latin typeface="Courier New" pitchFamily="49" charset="0"/>
                  </a:rPr>
                  <a:t>burnout_epoch</a:t>
                </a:r>
                <a:r>
                  <a:rPr lang="en-US" sz="1400">
                    <a:latin typeface="Times New Roman" pitchFamily="18" charset="0"/>
                  </a:rPr>
                  <a:t>  for each stage </a:t>
                </a:r>
              </a:p>
            </p:txBody>
          </p:sp>
          <p:sp>
            <p:nvSpPr>
              <p:cNvPr id="19525" name="Text Box 75"/>
              <p:cNvSpPr txBox="1">
                <a:spLocks noChangeArrowheads="1"/>
              </p:cNvSpPr>
              <p:nvPr/>
            </p:nvSpPr>
            <p:spPr bwMode="auto">
              <a:xfrm>
                <a:off x="3973" y="875"/>
                <a:ext cx="38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endParaRPr lang="en-US" sz="1600">
                  <a:latin typeface="Times New Roman" pitchFamily="18" charset="0"/>
                </a:endParaRPr>
              </a:p>
            </p:txBody>
          </p:sp>
        </p:grpSp>
      </p:grpSp>
      <p:grpSp>
        <p:nvGrpSpPr>
          <p:cNvPr id="5" name="Group 76"/>
          <p:cNvGrpSpPr>
            <a:grpSpLocks/>
          </p:cNvGrpSpPr>
          <p:nvPr/>
        </p:nvGrpSpPr>
        <p:grpSpPr bwMode="auto">
          <a:xfrm>
            <a:off x="1668463" y="5122863"/>
            <a:ext cx="7264400" cy="1408112"/>
            <a:chOff x="1051" y="3227"/>
            <a:chExt cx="4576" cy="887"/>
          </a:xfrm>
        </p:grpSpPr>
        <p:graphicFrame>
          <p:nvGraphicFramePr>
            <p:cNvPr id="19458" name="Object 77"/>
            <p:cNvGraphicFramePr>
              <a:graphicFrameLocks noChangeAspect="1"/>
            </p:cNvGraphicFramePr>
            <p:nvPr/>
          </p:nvGraphicFramePr>
          <p:xfrm>
            <a:off x="3389" y="3466"/>
            <a:ext cx="82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1" name="Equation" r:id="rId10" imgW="1307880" imgH="266400" progId="Equation.3">
                    <p:embed/>
                  </p:oleObj>
                </mc:Choice>
                <mc:Fallback>
                  <p:oleObj name="Equation" r:id="rId10" imgW="1307880" imgH="266400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9" y="3466"/>
                          <a:ext cx="824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18" name="Text Box 78"/>
            <p:cNvSpPr txBox="1">
              <a:spLocks noChangeArrowheads="1"/>
            </p:cNvSpPr>
            <p:nvPr/>
          </p:nvSpPr>
          <p:spPr bwMode="auto">
            <a:xfrm>
              <a:off x="1051" y="3227"/>
              <a:ext cx="42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For verification</a:t>
              </a:r>
            </a:p>
          </p:txBody>
        </p:sp>
        <p:graphicFrame>
          <p:nvGraphicFramePr>
            <p:cNvPr id="19459" name="Object 79"/>
            <p:cNvGraphicFramePr>
              <a:graphicFrameLocks noChangeAspect="1"/>
            </p:cNvGraphicFramePr>
            <p:nvPr/>
          </p:nvGraphicFramePr>
          <p:xfrm>
            <a:off x="2128" y="3397"/>
            <a:ext cx="376" cy="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62" name="Equation" r:id="rId12" imgW="596880" imgH="495000" progId="Equation.3">
                    <p:embed/>
                  </p:oleObj>
                </mc:Choice>
                <mc:Fallback>
                  <p:oleObj name="Equation" r:id="rId12" imgW="596880" imgH="495000" progId="Equation.3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28" y="3397"/>
                          <a:ext cx="376" cy="3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19" name="Text Box 80"/>
            <p:cNvSpPr txBox="1">
              <a:spLocks noChangeArrowheads="1"/>
            </p:cNvSpPr>
            <p:nvPr/>
          </p:nvSpPr>
          <p:spPr bwMode="auto">
            <a:xfrm>
              <a:off x="1150" y="3451"/>
              <a:ext cx="8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Specific impulse</a:t>
              </a:r>
            </a:p>
          </p:txBody>
        </p:sp>
        <p:sp>
          <p:nvSpPr>
            <p:cNvPr id="19520" name="Text Box 81"/>
            <p:cNvSpPr txBox="1">
              <a:spLocks noChangeArrowheads="1"/>
            </p:cNvSpPr>
            <p:nvPr/>
          </p:nvSpPr>
          <p:spPr bwMode="auto">
            <a:xfrm>
              <a:off x="2924" y="3455"/>
              <a:ext cx="81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Thrust</a:t>
              </a:r>
            </a:p>
          </p:txBody>
        </p:sp>
        <p:sp>
          <p:nvSpPr>
            <p:cNvPr id="19521" name="Text Box 82"/>
            <p:cNvSpPr txBox="1">
              <a:spLocks noChangeArrowheads="1"/>
            </p:cNvSpPr>
            <p:nvPr/>
          </p:nvSpPr>
          <p:spPr bwMode="auto">
            <a:xfrm>
              <a:off x="5385" y="3902"/>
              <a:ext cx="2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8BFD30B7-5E36-4698-96A5-C4D1D06C03BD}" type="slidenum">
              <a:rPr lang="en-US" b="0">
                <a:latin typeface="+mn-lt"/>
              </a:rPr>
              <a:pPr>
                <a:defRPr/>
              </a:pPr>
              <a:t>36</a:t>
            </a:fld>
            <a:endParaRPr lang="en-US" b="0">
              <a:latin typeface="+mn-lt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Ascent Trajectory Planning</a:t>
            </a:r>
          </a:p>
        </p:txBody>
      </p:sp>
      <p:sp>
        <p:nvSpPr>
          <p:cNvPr id="20485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0486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Guidance</a:t>
            </a:r>
            <a:endParaRPr lang="en-US" sz="1200">
              <a:latin typeface="Arial" charset="0"/>
            </a:endParaRPr>
          </a:p>
        </p:txBody>
      </p:sp>
      <p:sp>
        <p:nvSpPr>
          <p:cNvPr id="220229" name="Text Box 69"/>
          <p:cNvSpPr txBox="1">
            <a:spLocks noChangeArrowheads="1"/>
          </p:cNvSpPr>
          <p:nvPr/>
        </p:nvSpPr>
        <p:spPr bwMode="auto">
          <a:xfrm>
            <a:off x="1501775" y="1058863"/>
            <a:ext cx="731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Initial and end states have to be matched to the motor performance</a:t>
            </a:r>
            <a:endParaRPr lang="en-US" sz="1400">
              <a:latin typeface="Courier New" pitchFamily="49" charset="0"/>
            </a:endParaRPr>
          </a:p>
        </p:txBody>
      </p:sp>
      <p:sp>
        <p:nvSpPr>
          <p:cNvPr id="220230" name="Text Box 70"/>
          <p:cNvSpPr txBox="1">
            <a:spLocks noChangeArrowheads="1"/>
          </p:cNvSpPr>
          <p:nvPr/>
        </p:nvSpPr>
        <p:spPr bwMode="auto">
          <a:xfrm>
            <a:off x="1492250" y="3006725"/>
            <a:ext cx="7315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Error messages of unreachable end-state</a:t>
            </a:r>
            <a:endParaRPr lang="en-US" sz="1400">
              <a:latin typeface="Courier New" pitchFamily="49" charset="0"/>
            </a:endParaRPr>
          </a:p>
        </p:txBody>
      </p:sp>
      <p:grpSp>
        <p:nvGrpSpPr>
          <p:cNvPr id="2" name="Group 71"/>
          <p:cNvGrpSpPr>
            <a:grpSpLocks/>
          </p:cNvGrpSpPr>
          <p:nvPr/>
        </p:nvGrpSpPr>
        <p:grpSpPr bwMode="auto">
          <a:xfrm>
            <a:off x="1670050" y="1927225"/>
            <a:ext cx="6948488" cy="990600"/>
            <a:chOff x="1052" y="1214"/>
            <a:chExt cx="4377" cy="624"/>
          </a:xfrm>
        </p:grpSpPr>
        <p:sp>
          <p:nvSpPr>
            <p:cNvPr id="20506" name="Text Box 72"/>
            <p:cNvSpPr txBox="1">
              <a:spLocks noChangeArrowheads="1"/>
            </p:cNvSpPr>
            <p:nvPr/>
          </p:nvSpPr>
          <p:spPr bwMode="auto">
            <a:xfrm>
              <a:off x="3989" y="1214"/>
              <a:ext cx="14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is a good indicator for</a:t>
              </a:r>
            </a:p>
          </p:txBody>
        </p:sp>
        <p:sp>
          <p:nvSpPr>
            <p:cNvPr id="20507" name="Text Box 73"/>
            <p:cNvSpPr txBox="1">
              <a:spLocks noChangeArrowheads="1"/>
            </p:cNvSpPr>
            <p:nvPr/>
          </p:nvSpPr>
          <p:spPr bwMode="auto">
            <a:xfrm>
              <a:off x="1052" y="1214"/>
              <a:ext cx="294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absolute value </a:t>
              </a:r>
              <a:r>
                <a:rPr lang="en-US" sz="1400">
                  <a:latin typeface="Courier New" pitchFamily="49" charset="0"/>
                </a:rPr>
                <a:t>lamd</a:t>
              </a:r>
              <a:r>
                <a:rPr lang="en-US" sz="1400">
                  <a:latin typeface="Times New Roman" pitchFamily="18" charset="0"/>
                </a:rPr>
                <a:t>  of the turning rate vector </a:t>
              </a:r>
            </a:p>
          </p:txBody>
        </p:sp>
        <p:graphicFrame>
          <p:nvGraphicFramePr>
            <p:cNvPr id="20482" name="Object 74"/>
            <p:cNvGraphicFramePr>
              <a:graphicFrameLocks noChangeAspect="1"/>
            </p:cNvGraphicFramePr>
            <p:nvPr/>
          </p:nvGraphicFramePr>
          <p:xfrm>
            <a:off x="3769" y="1222"/>
            <a:ext cx="200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8" name="Equation" r:id="rId4" imgW="317160" imgH="253800" progId="Equation.3">
                    <p:embed/>
                  </p:oleObj>
                </mc:Choice>
                <mc:Fallback>
                  <p:oleObj name="Equation" r:id="rId4" imgW="317160" imgH="25380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9" y="1222"/>
                          <a:ext cx="200" cy="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8" name="Text Box 75"/>
            <p:cNvSpPr txBox="1">
              <a:spLocks noChangeArrowheads="1"/>
            </p:cNvSpPr>
            <p:nvPr/>
          </p:nvSpPr>
          <p:spPr bwMode="auto">
            <a:xfrm>
              <a:off x="1144" y="1368"/>
              <a:ext cx="24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LTG performance</a:t>
              </a:r>
            </a:p>
          </p:txBody>
        </p:sp>
        <p:sp>
          <p:nvSpPr>
            <p:cNvPr id="20509" name="Text Box 76"/>
            <p:cNvSpPr txBox="1">
              <a:spLocks noChangeArrowheads="1"/>
            </p:cNvSpPr>
            <p:nvPr/>
          </p:nvSpPr>
          <p:spPr bwMode="auto">
            <a:xfrm>
              <a:off x="1148" y="1550"/>
              <a:ext cx="4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Initial saturation may lead to limit cycle and to large errors in meeting the desired orbital position</a:t>
              </a:r>
            </a:p>
          </p:txBody>
        </p:sp>
      </p:grpSp>
      <p:sp>
        <p:nvSpPr>
          <p:cNvPr id="220237" name="Text Box 77"/>
          <p:cNvSpPr txBox="1">
            <a:spLocks noChangeArrowheads="1"/>
          </p:cNvSpPr>
          <p:nvPr/>
        </p:nvSpPr>
        <p:spPr bwMode="auto">
          <a:xfrm>
            <a:off x="1712913" y="1420813"/>
            <a:ext cx="6705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LTG is based on several simplifying assumptions that are not met in 6 DoF WGS 84 simulations (real world). Therefore the parameters have to be carefully tuned</a:t>
            </a:r>
          </a:p>
        </p:txBody>
      </p:sp>
      <p:grpSp>
        <p:nvGrpSpPr>
          <p:cNvPr id="3" name="Group 78"/>
          <p:cNvGrpSpPr>
            <a:grpSpLocks/>
          </p:cNvGrpSpPr>
          <p:nvPr/>
        </p:nvGrpSpPr>
        <p:grpSpPr bwMode="auto">
          <a:xfrm>
            <a:off x="1555750" y="3389313"/>
            <a:ext cx="7137400" cy="658812"/>
            <a:chOff x="980" y="2135"/>
            <a:chExt cx="4496" cy="415"/>
          </a:xfrm>
        </p:grpSpPr>
        <p:sp>
          <p:nvSpPr>
            <p:cNvPr id="20504" name="Text Box 79"/>
            <p:cNvSpPr txBox="1">
              <a:spLocks noChangeArrowheads="1"/>
            </p:cNvSpPr>
            <p:nvPr/>
          </p:nvSpPr>
          <p:spPr bwMode="auto">
            <a:xfrm>
              <a:off x="980" y="2135"/>
              <a:ext cx="4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Courier New" pitchFamily="49" charset="0"/>
                </a:rPr>
                <a:t> *** Warning: bad Kepler projection in 'guidance_ltg_pdct()' ***</a:t>
              </a:r>
            </a:p>
          </p:txBody>
        </p:sp>
        <p:sp>
          <p:nvSpPr>
            <p:cNvPr id="20505" name="Text Box 80"/>
            <p:cNvSpPr txBox="1">
              <a:spLocks noChangeArrowheads="1"/>
            </p:cNvSpPr>
            <p:nvPr/>
          </p:nvSpPr>
          <p:spPr bwMode="auto">
            <a:xfrm>
              <a:off x="1252" y="2262"/>
              <a:ext cx="4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The iteration in the ‘cadkepler( )’ function exceeded 20 counts. Usually due to bad conditioning of the beginning state; caused by bang-bang  </a:t>
              </a:r>
              <a:r>
                <a:rPr lang="en-US" sz="1200">
                  <a:latin typeface="Courier New" pitchFamily="49" charset="0"/>
                </a:rPr>
                <a:t>lamd</a:t>
              </a:r>
              <a:r>
                <a:rPr lang="en-US" sz="1200">
                  <a:latin typeface="Times New Roman" pitchFamily="18" charset="0"/>
                </a:rPr>
                <a:t>  and oscillatory </a:t>
              </a:r>
              <a:r>
                <a:rPr lang="en-US" sz="1200">
                  <a:latin typeface="Courier New" pitchFamily="49" charset="0"/>
                </a:rPr>
                <a:t>tgo</a:t>
              </a:r>
            </a:p>
          </p:txBody>
        </p:sp>
      </p:grpSp>
      <p:grpSp>
        <p:nvGrpSpPr>
          <p:cNvPr id="4" name="Group 81"/>
          <p:cNvGrpSpPr>
            <a:grpSpLocks/>
          </p:cNvGrpSpPr>
          <p:nvPr/>
        </p:nvGrpSpPr>
        <p:grpSpPr bwMode="auto">
          <a:xfrm>
            <a:off x="1663700" y="4067175"/>
            <a:ext cx="7019925" cy="500063"/>
            <a:chOff x="1048" y="2562"/>
            <a:chExt cx="4422" cy="315"/>
          </a:xfrm>
        </p:grpSpPr>
        <p:sp>
          <p:nvSpPr>
            <p:cNvPr id="20502" name="Text Box 82"/>
            <p:cNvSpPr txBox="1">
              <a:spLocks noChangeArrowheads="1"/>
            </p:cNvSpPr>
            <p:nvPr/>
          </p:nvSpPr>
          <p:spPr bwMode="auto">
            <a:xfrm>
              <a:off x="1246" y="2704"/>
              <a:ext cx="42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The desired velocity-to-be-gained  </a:t>
              </a:r>
              <a:r>
                <a:rPr lang="en-US" sz="1200">
                  <a:latin typeface="Courier New" pitchFamily="49" charset="0"/>
                </a:rPr>
                <a:t>vgom</a:t>
              </a:r>
              <a:r>
                <a:rPr lang="en-US" sz="1200">
                  <a:latin typeface="Times New Roman" pitchFamily="18" charset="0"/>
                </a:rPr>
                <a:t>  becomes too great</a:t>
              </a:r>
            </a:p>
          </p:txBody>
        </p:sp>
        <p:sp>
          <p:nvSpPr>
            <p:cNvPr id="20503" name="Text Box 83"/>
            <p:cNvSpPr txBox="1">
              <a:spLocks noChangeArrowheads="1"/>
            </p:cNvSpPr>
            <p:nvPr/>
          </p:nvSpPr>
          <p:spPr bwMode="auto">
            <a:xfrm>
              <a:off x="1048" y="2562"/>
              <a:ext cx="436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Courier New" pitchFamily="49" charset="0"/>
                </a:rPr>
                <a:t>*** Terminator: end-state cannot be reached ***</a:t>
              </a:r>
            </a:p>
          </p:txBody>
        </p:sp>
      </p:grpSp>
      <p:grpSp>
        <p:nvGrpSpPr>
          <p:cNvPr id="5" name="Group 92"/>
          <p:cNvGrpSpPr>
            <a:grpSpLocks/>
          </p:cNvGrpSpPr>
          <p:nvPr/>
        </p:nvGrpSpPr>
        <p:grpSpPr bwMode="auto">
          <a:xfrm>
            <a:off x="1501775" y="4695825"/>
            <a:ext cx="7462838" cy="1835150"/>
            <a:chOff x="946" y="2958"/>
            <a:chExt cx="4701" cy="1156"/>
          </a:xfrm>
        </p:grpSpPr>
        <p:sp>
          <p:nvSpPr>
            <p:cNvPr id="20496" name="Text Box 84"/>
            <p:cNvSpPr txBox="1">
              <a:spLocks noChangeArrowheads="1"/>
            </p:cNvSpPr>
            <p:nvPr/>
          </p:nvSpPr>
          <p:spPr bwMode="auto">
            <a:xfrm>
              <a:off x="946" y="2958"/>
              <a:ext cx="46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What to do if end-state is not reached</a:t>
              </a:r>
              <a:endParaRPr lang="en-US" sz="1400">
                <a:latin typeface="Courier New" pitchFamily="49" charset="0"/>
              </a:endParaRPr>
            </a:p>
          </p:txBody>
        </p:sp>
        <p:sp>
          <p:nvSpPr>
            <p:cNvPr id="20497" name="Text Box 86"/>
            <p:cNvSpPr txBox="1">
              <a:spLocks noChangeArrowheads="1"/>
            </p:cNvSpPr>
            <p:nvPr/>
          </p:nvSpPr>
          <p:spPr bwMode="auto">
            <a:xfrm>
              <a:off x="1061" y="3191"/>
              <a:ext cx="45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Plot  </a:t>
              </a:r>
              <a:r>
                <a:rPr lang="en-US" sz="1400">
                  <a:latin typeface="Courier New" pitchFamily="49" charset="0"/>
                </a:rPr>
                <a:t>lamd</a:t>
              </a:r>
              <a:r>
                <a:rPr lang="en-US" sz="1400">
                  <a:latin typeface="Times New Roman" pitchFamily="18" charset="0"/>
                </a:rPr>
                <a:t>  and check whether it oscillates and/or saturates. If yes, do one or all of these:</a:t>
              </a:r>
            </a:p>
          </p:txBody>
        </p:sp>
        <p:sp>
          <p:nvSpPr>
            <p:cNvPr id="20498" name="Text Box 87"/>
            <p:cNvSpPr txBox="1">
              <a:spLocks noChangeArrowheads="1"/>
            </p:cNvSpPr>
            <p:nvPr/>
          </p:nvSpPr>
          <p:spPr bwMode="auto">
            <a:xfrm>
              <a:off x="1133" y="3660"/>
              <a:ext cx="422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Relax the </a:t>
              </a:r>
              <a:r>
                <a:rPr lang="en-US" sz="1200">
                  <a:solidFill>
                    <a:schemeClr val="accent2"/>
                  </a:solidFill>
                  <a:latin typeface="Times New Roman" pitchFamily="18" charset="0"/>
                </a:rPr>
                <a:t>desired</a:t>
              </a:r>
              <a:r>
                <a:rPr lang="en-US" sz="1200">
                  <a:latin typeface="Times New Roman" pitchFamily="18" charset="0"/>
                </a:rPr>
                <a:t> end conditions</a:t>
              </a:r>
            </a:p>
          </p:txBody>
        </p:sp>
        <p:sp>
          <p:nvSpPr>
            <p:cNvPr id="20499" name="Text Box 89"/>
            <p:cNvSpPr txBox="1">
              <a:spLocks noChangeArrowheads="1"/>
            </p:cNvSpPr>
            <p:nvPr/>
          </p:nvSpPr>
          <p:spPr bwMode="auto">
            <a:xfrm>
              <a:off x="1138" y="3515"/>
              <a:ext cx="450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Extend the total impulse over longer time segments</a:t>
              </a:r>
            </a:p>
          </p:txBody>
        </p:sp>
        <p:sp>
          <p:nvSpPr>
            <p:cNvPr id="20500" name="Text Box 90"/>
            <p:cNvSpPr txBox="1">
              <a:spLocks noChangeArrowheads="1"/>
            </p:cNvSpPr>
            <p:nvPr/>
          </p:nvSpPr>
          <p:spPr bwMode="auto">
            <a:xfrm>
              <a:off x="1138" y="3345"/>
              <a:ext cx="450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200">
                  <a:latin typeface="Times New Roman" pitchFamily="18" charset="0"/>
                </a:rPr>
                <a:t>Increase total impulse of rocket motors </a:t>
              </a:r>
            </a:p>
          </p:txBody>
        </p:sp>
        <p:sp>
          <p:nvSpPr>
            <p:cNvPr id="20501" name="Text Box 91"/>
            <p:cNvSpPr txBox="1">
              <a:spLocks noChangeArrowheads="1"/>
            </p:cNvSpPr>
            <p:nvPr/>
          </p:nvSpPr>
          <p:spPr bwMode="auto">
            <a:xfrm>
              <a:off x="5385" y="3902"/>
              <a:ext cx="2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20494" name="Text Box 93"/>
          <p:cNvSpPr txBox="1">
            <a:spLocks noChangeArrowheads="1"/>
          </p:cNvSpPr>
          <p:nvPr/>
        </p:nvSpPr>
        <p:spPr bwMode="auto">
          <a:xfrm>
            <a:off x="68263" y="548640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6" action="ppaction://hlinksldjump"/>
              </a:rPr>
              <a:t>Booster Flight Phases</a:t>
            </a:r>
            <a:endParaRPr lang="en-US" sz="1200">
              <a:latin typeface="Arial" charset="0"/>
            </a:endParaRPr>
          </a:p>
        </p:txBody>
      </p:sp>
      <p:sp>
        <p:nvSpPr>
          <p:cNvPr id="20495" name="Text Box 21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229" grpId="0"/>
      <p:bldP spid="220230" grpId="0"/>
      <p:bldP spid="2202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6098F70-86B9-4F89-A7EB-4571404F8DBE}" type="slidenum">
              <a:rPr lang="en-US" b="0">
                <a:latin typeface="+mn-lt"/>
              </a:rPr>
              <a:pPr>
                <a:defRPr/>
              </a:pPr>
              <a:t>37</a:t>
            </a:fld>
            <a:endParaRPr lang="en-US" b="0">
              <a:latin typeface="+mn-lt"/>
            </a:endParaRPr>
          </a:p>
        </p:txBody>
      </p:sp>
      <p:sp>
        <p:nvSpPr>
          <p:cNvPr id="2151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Inertial Navigation System</a:t>
            </a:r>
          </a:p>
        </p:txBody>
      </p:sp>
      <p:sp>
        <p:nvSpPr>
          <p:cNvPr id="21514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1515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INS</a:t>
            </a:r>
            <a:endParaRPr lang="en-US" sz="1200">
              <a:latin typeface="Arial" charset="0"/>
            </a:endParaRPr>
          </a:p>
        </p:txBody>
      </p:sp>
      <p:grpSp>
        <p:nvGrpSpPr>
          <p:cNvPr id="2" name="Group 68"/>
          <p:cNvGrpSpPr>
            <a:grpSpLocks/>
          </p:cNvGrpSpPr>
          <p:nvPr/>
        </p:nvGrpSpPr>
        <p:grpSpPr bwMode="auto">
          <a:xfrm>
            <a:off x="1600200" y="1066800"/>
            <a:ext cx="7239000" cy="2982913"/>
            <a:chOff x="1008" y="672"/>
            <a:chExt cx="4560" cy="1879"/>
          </a:xfrm>
        </p:grpSpPr>
        <p:graphicFrame>
          <p:nvGraphicFramePr>
            <p:cNvPr id="21511" name="Object 69"/>
            <p:cNvGraphicFramePr>
              <a:graphicFrameLocks noChangeAspect="1"/>
            </p:cNvGraphicFramePr>
            <p:nvPr/>
          </p:nvGraphicFramePr>
          <p:xfrm>
            <a:off x="1296" y="912"/>
            <a:ext cx="3888" cy="16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69" name="Visio" r:id="rId4" imgW="5036880" imgH="2140268" progId="Visio.Drawing.11">
                    <p:embed/>
                  </p:oleObj>
                </mc:Choice>
                <mc:Fallback>
                  <p:oleObj name="Visio" r:id="rId4" imgW="5036880" imgH="2140268" progId="Visio.Drawing.11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912"/>
                          <a:ext cx="3888" cy="16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0" name="Text Box 70"/>
            <p:cNvSpPr txBox="1">
              <a:spLocks noChangeArrowheads="1"/>
            </p:cNvSpPr>
            <p:nvPr/>
          </p:nvSpPr>
          <p:spPr bwMode="auto">
            <a:xfrm>
              <a:off x="1008" y="672"/>
              <a:ext cx="45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800">
                  <a:latin typeface="Times New Roman" pitchFamily="18" charset="0"/>
                </a:rPr>
                <a:t>Principle of operation</a:t>
              </a:r>
            </a:p>
          </p:txBody>
        </p:sp>
      </p:grpSp>
      <p:sp>
        <p:nvSpPr>
          <p:cNvPr id="144455" name="Text Box 71"/>
          <p:cNvSpPr txBox="1">
            <a:spLocks noChangeArrowheads="1"/>
          </p:cNvSpPr>
          <p:nvPr/>
        </p:nvSpPr>
        <p:spPr bwMode="auto">
          <a:xfrm>
            <a:off x="1752600" y="5562600"/>
            <a:ext cx="4267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Times New Roman" pitchFamily="18" charset="0"/>
              </a:rPr>
              <a:t>– Gravitation is added to specific force</a:t>
            </a:r>
          </a:p>
        </p:txBody>
      </p:sp>
      <p:grpSp>
        <p:nvGrpSpPr>
          <p:cNvPr id="3" name="Group 72"/>
          <p:cNvGrpSpPr>
            <a:grpSpLocks/>
          </p:cNvGrpSpPr>
          <p:nvPr/>
        </p:nvGrpSpPr>
        <p:grpSpPr bwMode="auto">
          <a:xfrm>
            <a:off x="1752600" y="4875213"/>
            <a:ext cx="6299200" cy="336550"/>
            <a:chOff x="1152" y="1392"/>
            <a:chExt cx="3968" cy="212"/>
          </a:xfrm>
        </p:grpSpPr>
        <p:sp>
          <p:nvSpPr>
            <p:cNvPr id="21529" name="Text Box 73"/>
            <p:cNvSpPr txBox="1">
              <a:spLocks noChangeArrowheads="1"/>
            </p:cNvSpPr>
            <p:nvPr/>
          </p:nvSpPr>
          <p:spPr bwMode="auto">
            <a:xfrm>
              <a:off x="1152" y="1392"/>
              <a:ext cx="37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– Angular velocity is integrated to obtain transformation matrix</a:t>
              </a:r>
            </a:p>
          </p:txBody>
        </p:sp>
        <p:graphicFrame>
          <p:nvGraphicFramePr>
            <p:cNvPr id="21510" name="Object 74"/>
            <p:cNvGraphicFramePr>
              <a:graphicFrameLocks noChangeAspect="1"/>
            </p:cNvGraphicFramePr>
            <p:nvPr/>
          </p:nvGraphicFramePr>
          <p:xfrm>
            <a:off x="4848" y="1406"/>
            <a:ext cx="272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0" name="Equation" r:id="rId6" imgW="431640" imgH="279360" progId="Equation.3">
                    <p:embed/>
                  </p:oleObj>
                </mc:Choice>
                <mc:Fallback>
                  <p:oleObj name="Equation" r:id="rId6" imgW="431640" imgH="279360" progId="Equation.3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1406"/>
                          <a:ext cx="272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1752600" y="4530725"/>
            <a:ext cx="5105400" cy="336550"/>
            <a:chOff x="1104" y="2854"/>
            <a:chExt cx="3216" cy="212"/>
          </a:xfrm>
        </p:grpSpPr>
        <p:sp>
          <p:nvSpPr>
            <p:cNvPr id="21528" name="Text Box 76"/>
            <p:cNvSpPr txBox="1">
              <a:spLocks noChangeArrowheads="1"/>
            </p:cNvSpPr>
            <p:nvPr/>
          </p:nvSpPr>
          <p:spPr bwMode="auto">
            <a:xfrm>
              <a:off x="1104" y="2854"/>
              <a:ext cx="3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– Gyroscopes measure vehicle’s angular velocity</a:t>
              </a:r>
            </a:p>
          </p:txBody>
        </p:sp>
        <p:graphicFrame>
          <p:nvGraphicFramePr>
            <p:cNvPr id="21509" name="Object 77"/>
            <p:cNvGraphicFramePr>
              <a:graphicFrameLocks noChangeAspect="1"/>
            </p:cNvGraphicFramePr>
            <p:nvPr/>
          </p:nvGraphicFramePr>
          <p:xfrm>
            <a:off x="3934" y="2879"/>
            <a:ext cx="336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1" name="Equation" r:id="rId8" imgW="533160" imgH="279360" progId="Equation.3">
                    <p:embed/>
                  </p:oleObj>
                </mc:Choice>
                <mc:Fallback>
                  <p:oleObj name="Equation" r:id="rId8" imgW="533160" imgH="279360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4" y="2879"/>
                          <a:ext cx="336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78"/>
          <p:cNvGrpSpPr>
            <a:grpSpLocks/>
          </p:cNvGrpSpPr>
          <p:nvPr/>
        </p:nvGrpSpPr>
        <p:grpSpPr bwMode="auto">
          <a:xfrm>
            <a:off x="1752600" y="4179888"/>
            <a:ext cx="6546850" cy="344487"/>
            <a:chOff x="1104" y="2633"/>
            <a:chExt cx="4124" cy="217"/>
          </a:xfrm>
        </p:grpSpPr>
        <p:sp>
          <p:nvSpPr>
            <p:cNvPr id="21527" name="Text Box 79"/>
            <p:cNvSpPr txBox="1">
              <a:spLocks noChangeArrowheads="1"/>
            </p:cNvSpPr>
            <p:nvPr/>
          </p:nvSpPr>
          <p:spPr bwMode="auto">
            <a:xfrm>
              <a:off x="1104" y="2638"/>
              <a:ext cx="379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– Accelerometers measure vehicle’s specific force (aero. and prop.)</a:t>
              </a:r>
            </a:p>
          </p:txBody>
        </p:sp>
        <p:graphicFrame>
          <p:nvGraphicFramePr>
            <p:cNvPr id="21508" name="Object 80"/>
            <p:cNvGraphicFramePr>
              <a:graphicFrameLocks noChangeAspect="1"/>
            </p:cNvGraphicFramePr>
            <p:nvPr/>
          </p:nvGraphicFramePr>
          <p:xfrm>
            <a:off x="4932" y="2633"/>
            <a:ext cx="296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2" name="Equation" r:id="rId10" imgW="469800" imgH="317160" progId="Equation.3">
                    <p:embed/>
                  </p:oleObj>
                </mc:Choice>
                <mc:Fallback>
                  <p:oleObj name="Equation" r:id="rId10" imgW="469800" imgH="317160" progId="Equation.3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2" y="2633"/>
                          <a:ext cx="296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1752600" y="5218113"/>
            <a:ext cx="6527800" cy="336550"/>
            <a:chOff x="1152" y="1632"/>
            <a:chExt cx="4112" cy="212"/>
          </a:xfrm>
        </p:grpSpPr>
        <p:sp>
          <p:nvSpPr>
            <p:cNvPr id="21526" name="Text Box 82"/>
            <p:cNvSpPr txBox="1">
              <a:spLocks noChangeArrowheads="1"/>
            </p:cNvSpPr>
            <p:nvPr/>
          </p:nvSpPr>
          <p:spPr bwMode="auto">
            <a:xfrm>
              <a:off x="1152" y="1632"/>
              <a:ext cx="384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– Specific force (acceleration) is transformed to inertial coordinates</a:t>
              </a:r>
            </a:p>
          </p:txBody>
        </p:sp>
        <p:graphicFrame>
          <p:nvGraphicFramePr>
            <p:cNvPr id="21507" name="Object 83"/>
            <p:cNvGraphicFramePr>
              <a:graphicFrameLocks noChangeAspect="1"/>
            </p:cNvGraphicFramePr>
            <p:nvPr/>
          </p:nvGraphicFramePr>
          <p:xfrm>
            <a:off x="4992" y="1640"/>
            <a:ext cx="272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3" name="Equation" r:id="rId12" imgW="431640" imgH="291960" progId="Equation.3">
                    <p:embed/>
                  </p:oleObj>
                </mc:Choice>
                <mc:Fallback>
                  <p:oleObj name="Equation" r:id="rId12" imgW="431640" imgH="291960" progId="Equation.3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92" y="1640"/>
                          <a:ext cx="272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84"/>
          <p:cNvGrpSpPr>
            <a:grpSpLocks/>
          </p:cNvGrpSpPr>
          <p:nvPr/>
        </p:nvGrpSpPr>
        <p:grpSpPr bwMode="auto">
          <a:xfrm>
            <a:off x="1752600" y="5905500"/>
            <a:ext cx="6007100" cy="339725"/>
            <a:chOff x="1104" y="3720"/>
            <a:chExt cx="3784" cy="214"/>
          </a:xfrm>
        </p:grpSpPr>
        <p:grpSp>
          <p:nvGrpSpPr>
            <p:cNvPr id="21523" name="Group 85"/>
            <p:cNvGrpSpPr>
              <a:grpSpLocks/>
            </p:cNvGrpSpPr>
            <p:nvPr/>
          </p:nvGrpSpPr>
          <p:grpSpPr bwMode="auto">
            <a:xfrm>
              <a:off x="1104" y="3722"/>
              <a:ext cx="3415" cy="212"/>
              <a:chOff x="1145" y="2137"/>
              <a:chExt cx="3415" cy="212"/>
            </a:xfrm>
          </p:grpSpPr>
          <p:sp>
            <p:nvSpPr>
              <p:cNvPr id="21525" name="Text Box 86"/>
              <p:cNvSpPr txBox="1">
                <a:spLocks noChangeArrowheads="1"/>
              </p:cNvSpPr>
              <p:nvPr/>
            </p:nvSpPr>
            <p:spPr bwMode="auto">
              <a:xfrm>
                <a:off x="1145" y="2137"/>
                <a:ext cx="2887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600">
                    <a:latin typeface="Times New Roman" pitchFamily="18" charset="0"/>
                  </a:rPr>
                  <a:t>– Integration yields inertial velocity and position</a:t>
                </a:r>
              </a:p>
            </p:txBody>
          </p:sp>
          <p:graphicFrame>
            <p:nvGraphicFramePr>
              <p:cNvPr id="21506" name="Object 87"/>
              <p:cNvGraphicFramePr>
                <a:graphicFrameLocks noChangeAspect="1"/>
              </p:cNvGraphicFramePr>
              <p:nvPr/>
            </p:nvGraphicFramePr>
            <p:xfrm>
              <a:off x="3968" y="2140"/>
              <a:ext cx="592" cy="1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74" name="Equation" r:id="rId14" imgW="939600" imgH="279360" progId="Equation.3">
                      <p:embed/>
                    </p:oleObj>
                  </mc:Choice>
                  <mc:Fallback>
                    <p:oleObj name="Equation" r:id="rId14" imgW="939600" imgH="279360" progId="Equation.3">
                      <p:embed/>
                      <p:pic>
                        <p:nvPicPr>
                          <p:cNvPr id="0" name="Object 8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8" y="2140"/>
                            <a:ext cx="592" cy="17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1524" name="Text Box 88"/>
            <p:cNvSpPr txBox="1">
              <a:spLocks noChangeArrowheads="1"/>
            </p:cNvSpPr>
            <p:nvPr/>
          </p:nvSpPr>
          <p:spPr bwMode="auto">
            <a:xfrm>
              <a:off x="4676" y="3720"/>
              <a:ext cx="2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/>
              <a:r>
                <a:rPr lang="en-US" sz="1600">
                  <a:solidFill>
                    <a:schemeClr val="accent2"/>
                  </a:solidFill>
                  <a:latin typeface="Arial" charset="0"/>
                  <a:sym typeface="Symbol" pitchFamily="18" charset="2"/>
                </a:rPr>
                <a:t>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1967174-F701-4385-B414-2B257242357E}" type="slidenum">
              <a:rPr lang="en-US" b="0">
                <a:latin typeface="+mn-lt"/>
              </a:rPr>
              <a:pPr>
                <a:defRPr/>
              </a:pPr>
              <a:t>38</a:t>
            </a:fld>
            <a:endParaRPr lang="en-US" b="0">
              <a:latin typeface="+mn-lt"/>
            </a:endParaRPr>
          </a:p>
        </p:txBody>
      </p:sp>
      <p:sp>
        <p:nvSpPr>
          <p:cNvPr id="225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Space Stabilized Inertial Navigation System</a:t>
            </a:r>
          </a:p>
        </p:txBody>
      </p:sp>
      <p:sp>
        <p:nvSpPr>
          <p:cNvPr id="22535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2536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INS</a:t>
            </a:r>
            <a:endParaRPr lang="en-US" sz="1200">
              <a:latin typeface="Arial" charset="0"/>
            </a:endParaRPr>
          </a:p>
        </p:txBody>
      </p:sp>
      <p:graphicFrame>
        <p:nvGraphicFramePr>
          <p:cNvPr id="22530" name="Object 26"/>
          <p:cNvGraphicFramePr>
            <a:graphicFrameLocks noChangeAspect="1"/>
          </p:cNvGraphicFramePr>
          <p:nvPr/>
        </p:nvGraphicFramePr>
        <p:xfrm>
          <a:off x="2074863" y="1316038"/>
          <a:ext cx="6221412" cy="518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1" name="Visio" r:id="rId4" imgW="6383715" imgH="5325249" progId="Visio.Drawing.11">
                  <p:embed/>
                </p:oleObj>
              </mc:Choice>
              <mc:Fallback>
                <p:oleObj name="Visio" r:id="rId4" imgW="6383715" imgH="5325249" progId="Visio.Drawing.11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4863" y="1316038"/>
                        <a:ext cx="6221412" cy="5184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537" name="Group 27"/>
          <p:cNvGrpSpPr>
            <a:grpSpLocks/>
          </p:cNvGrpSpPr>
          <p:nvPr/>
        </p:nvGrpSpPr>
        <p:grpSpPr bwMode="auto">
          <a:xfrm>
            <a:off x="1614488" y="1171575"/>
            <a:ext cx="7107237" cy="336550"/>
            <a:chOff x="1017" y="738"/>
            <a:chExt cx="4477" cy="212"/>
          </a:xfrm>
        </p:grpSpPr>
        <p:sp>
          <p:nvSpPr>
            <p:cNvPr id="22539" name="Text Box 28"/>
            <p:cNvSpPr txBox="1">
              <a:spLocks noChangeArrowheads="1"/>
            </p:cNvSpPr>
            <p:nvPr/>
          </p:nvSpPr>
          <p:spPr bwMode="auto">
            <a:xfrm>
              <a:off x="1017" y="738"/>
              <a:ext cx="16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 The output of the INS is  </a:t>
              </a:r>
            </a:p>
          </p:txBody>
        </p:sp>
        <p:graphicFrame>
          <p:nvGraphicFramePr>
            <p:cNvPr id="22531" name="Object 29"/>
            <p:cNvGraphicFramePr>
              <a:graphicFrameLocks noChangeAspect="1"/>
            </p:cNvGraphicFramePr>
            <p:nvPr/>
          </p:nvGraphicFramePr>
          <p:xfrm>
            <a:off x="2541" y="750"/>
            <a:ext cx="912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2" name="Equation" r:id="rId6" imgW="1447560" imgH="317160" progId="Equation.3">
                    <p:embed/>
                  </p:oleObj>
                </mc:Choice>
                <mc:Fallback>
                  <p:oleObj name="Equation" r:id="rId6" imgW="1447560" imgH="31716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1" y="750"/>
                          <a:ext cx="912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0" name="Text Box 30"/>
            <p:cNvSpPr txBox="1">
              <a:spLocks noChangeArrowheads="1"/>
            </p:cNvSpPr>
            <p:nvPr/>
          </p:nvSpPr>
          <p:spPr bwMode="auto">
            <a:xfrm>
              <a:off x="3509" y="738"/>
              <a:ext cx="198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latin typeface="Times New Roman" pitchFamily="18" charset="0"/>
                </a:rPr>
                <a:t>in computed inertial coordinates </a:t>
              </a:r>
            </a:p>
          </p:txBody>
        </p:sp>
        <p:graphicFrame>
          <p:nvGraphicFramePr>
            <p:cNvPr id="22532" name="Object 31"/>
            <p:cNvGraphicFramePr>
              <a:graphicFrameLocks noChangeAspect="1"/>
            </p:cNvGraphicFramePr>
            <p:nvPr/>
          </p:nvGraphicFramePr>
          <p:xfrm>
            <a:off x="5390" y="742"/>
            <a:ext cx="104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63" name="Equation" r:id="rId8" imgW="164880" imgH="291960" progId="Equation.3">
                    <p:embed/>
                  </p:oleObj>
                </mc:Choice>
                <mc:Fallback>
                  <p:oleObj name="Equation" r:id="rId8" imgW="164880" imgH="29196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0" y="742"/>
                          <a:ext cx="104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38" name="Rectangle 32"/>
          <p:cNvSpPr>
            <a:spLocks noChangeArrowheads="1"/>
          </p:cNvSpPr>
          <p:nvPr/>
        </p:nvSpPr>
        <p:spPr bwMode="auto">
          <a:xfrm>
            <a:off x="8550275" y="6157913"/>
            <a:ext cx="35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3AA67E90-0CF9-49FD-9B39-E1CF4E64B578}" type="slidenum">
              <a:rPr lang="en-US" b="0">
                <a:latin typeface="+mn-lt"/>
              </a:rPr>
              <a:pPr>
                <a:defRPr/>
              </a:pPr>
              <a:t>39</a:t>
            </a:fld>
            <a:endParaRPr lang="en-US" b="0">
              <a:latin typeface="+mn-lt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Instrument Errors</a:t>
            </a:r>
          </a:p>
        </p:txBody>
      </p:sp>
      <p:sp>
        <p:nvSpPr>
          <p:cNvPr id="23557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3558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INS</a:t>
            </a:r>
            <a:endParaRPr lang="en-US" sz="1200">
              <a:latin typeface="Arial" charset="0"/>
            </a:endParaRPr>
          </a:p>
        </p:txBody>
      </p:sp>
      <p:sp>
        <p:nvSpPr>
          <p:cNvPr id="23559" name="Rectangle 12"/>
          <p:cNvSpPr>
            <a:spLocks noChangeArrowheads="1"/>
          </p:cNvSpPr>
          <p:nvPr/>
        </p:nvSpPr>
        <p:spPr bwMode="auto">
          <a:xfrm>
            <a:off x="8550275" y="6157913"/>
            <a:ext cx="35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chemeClr val="accent2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graphicFrame>
        <p:nvGraphicFramePr>
          <p:cNvPr id="23554" name="Object 14"/>
          <p:cNvGraphicFramePr>
            <a:graphicFrameLocks noChangeAspect="1"/>
          </p:cNvGraphicFramePr>
          <p:nvPr/>
        </p:nvGraphicFramePr>
        <p:xfrm>
          <a:off x="2209800" y="838200"/>
          <a:ext cx="6400800" cy="590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Visio" r:id="rId4" imgW="6912947" imgH="6383715" progId="Visio.Drawing.11">
                  <p:embed/>
                </p:oleObj>
              </mc:Choice>
              <mc:Fallback>
                <p:oleObj name="Visio" r:id="rId4" imgW="6912947" imgH="6383715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838200"/>
                        <a:ext cx="6400800" cy="590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0" name="Text Box 16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3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721475" y="2890838"/>
            <a:ext cx="1066800" cy="44132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kinematics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  <a:latin typeface="Arial Narrow" pitchFamily="34" charset="0"/>
              </a:rPr>
              <a:t>round6</a:t>
            </a:r>
            <a:r>
              <a:rPr lang="en-US">
                <a:latin typeface="Arial Narrow" pitchFamily="34" charset="0"/>
              </a:rPr>
              <a:t>[100-149]</a:t>
            </a:r>
          </a:p>
        </p:txBody>
      </p:sp>
      <p:sp>
        <p:nvSpPr>
          <p:cNvPr id="44035" name="Text Box 21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737350" y="2209800"/>
            <a:ext cx="1066800" cy="44132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newton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  <a:latin typeface="Arial Narrow" pitchFamily="34" charset="0"/>
              </a:rPr>
              <a:t>round6</a:t>
            </a:r>
            <a:r>
              <a:rPr lang="en-US">
                <a:latin typeface="Arial Narrow" pitchFamily="34" charset="0"/>
              </a:rPr>
              <a:t>[210-299]</a:t>
            </a:r>
          </a:p>
        </p:txBody>
      </p:sp>
      <p:sp>
        <p:nvSpPr>
          <p:cNvPr id="44036" name="Text Box 22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5507038" y="2209800"/>
            <a:ext cx="1076325" cy="44132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euler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  <a:latin typeface="Arial Narrow" pitchFamily="34" charset="0"/>
              </a:rPr>
              <a:t>round6</a:t>
            </a:r>
            <a:r>
              <a:rPr lang="en-US">
                <a:latin typeface="Arial Narrow" pitchFamily="34" charset="0"/>
              </a:rPr>
              <a:t>[150-199]</a:t>
            </a:r>
          </a:p>
        </p:txBody>
      </p:sp>
      <p:sp>
        <p:nvSpPr>
          <p:cNvPr id="44037" name="Text Box 14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3505200"/>
            <a:ext cx="1143000" cy="4159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guidance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[400-499]</a:t>
            </a:r>
          </a:p>
        </p:txBody>
      </p:sp>
      <p:sp>
        <p:nvSpPr>
          <p:cNvPr id="44038" name="Text Box 13">
            <a:hlinkClick r:id="rId6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2819400"/>
            <a:ext cx="1143000" cy="4159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control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[500-599]</a:t>
            </a:r>
          </a:p>
        </p:txBody>
      </p:sp>
      <p:sp>
        <p:nvSpPr>
          <p:cNvPr id="44039" name="Text Box 27">
            <a:hlinkClick r:id="rId7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1524000"/>
            <a:ext cx="1143000" cy="4159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aerodynamics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[100-199]</a:t>
            </a:r>
          </a:p>
        </p:txBody>
      </p:sp>
      <p:sp>
        <p:nvSpPr>
          <p:cNvPr id="44040" name="Text Box 29">
            <a:hlinkClick r:id="rId8" action="ppaction://hlinksldjump"/>
          </p:cNvPr>
          <p:cNvSpPr txBox="1">
            <a:spLocks noChangeArrowheads="1"/>
          </p:cNvSpPr>
          <p:nvPr/>
        </p:nvSpPr>
        <p:spPr bwMode="auto">
          <a:xfrm>
            <a:off x="1600200" y="2209800"/>
            <a:ext cx="1143000" cy="44132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environment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  <a:latin typeface="Arial Narrow" pitchFamily="34" charset="0"/>
              </a:rPr>
              <a:t>round6</a:t>
            </a:r>
            <a:r>
              <a:rPr lang="en-US">
                <a:latin typeface="Arial Narrow" pitchFamily="34" charset="0"/>
              </a:rPr>
              <a:t>[50-99]</a:t>
            </a:r>
          </a:p>
        </p:txBody>
      </p:sp>
      <p:sp>
        <p:nvSpPr>
          <p:cNvPr id="44041" name="Text Box 46">
            <a:hlinkClick r:id="rId9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4876800"/>
            <a:ext cx="1143000" cy="4413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startrack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[800-849]</a:t>
            </a:r>
          </a:p>
        </p:txBody>
      </p:sp>
      <p:sp>
        <p:nvSpPr>
          <p:cNvPr id="44042" name="Text Box 15">
            <a:hlinkClick r:id="rId10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4191000"/>
            <a:ext cx="1149350" cy="4413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gps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[700-799]</a:t>
            </a:r>
          </a:p>
        </p:txBody>
      </p:sp>
      <p:sp>
        <p:nvSpPr>
          <p:cNvPr id="44043" name="Text Box 35">
            <a:hlinkClick r:id="rId11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3505200"/>
            <a:ext cx="1143000" cy="4413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ins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[300-349]</a:t>
            </a:r>
          </a:p>
        </p:txBody>
      </p:sp>
      <p:sp>
        <p:nvSpPr>
          <p:cNvPr id="44044" name="Text Box 97">
            <a:hlinkClick r:id="rId12" action="ppaction://hlinksldjump"/>
          </p:cNvPr>
          <p:cNvSpPr txBox="1">
            <a:spLocks noChangeArrowheads="1"/>
          </p:cNvSpPr>
          <p:nvPr/>
        </p:nvSpPr>
        <p:spPr bwMode="auto">
          <a:xfrm>
            <a:off x="2900363" y="2844800"/>
            <a:ext cx="1138237" cy="4159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Arial Narrow" pitchFamily="34" charset="0"/>
              </a:rPr>
              <a:t>tvc( )</a:t>
            </a:r>
            <a:r>
              <a:rPr lang="en-US">
                <a:latin typeface="Arial Narrow" pitchFamily="34" charset="0"/>
              </a:rPr>
              <a:t> </a:t>
            </a:r>
          </a:p>
          <a:p>
            <a:pPr algn="ctr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[900-949]</a:t>
            </a:r>
          </a:p>
        </p:txBody>
      </p:sp>
      <p:sp>
        <p:nvSpPr>
          <p:cNvPr id="44045" name="Text Box 47">
            <a:hlinkClick r:id="rId13" action="ppaction://hlinksldjump"/>
          </p:cNvPr>
          <p:cNvSpPr txBox="1">
            <a:spLocks noChangeArrowheads="1"/>
          </p:cNvSpPr>
          <p:nvPr/>
        </p:nvSpPr>
        <p:spPr bwMode="auto">
          <a:xfrm>
            <a:off x="2895600" y="2209800"/>
            <a:ext cx="1111250" cy="4159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rcs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[50-99]</a:t>
            </a:r>
          </a:p>
        </p:txBody>
      </p:sp>
      <p:sp>
        <p:nvSpPr>
          <p:cNvPr id="44046" name="Text Box 28"/>
          <p:cNvSpPr txBox="1">
            <a:spLocks noChangeArrowheads="1"/>
          </p:cNvSpPr>
          <p:nvPr/>
        </p:nvSpPr>
        <p:spPr bwMode="auto">
          <a:xfrm>
            <a:off x="2932113" y="1516063"/>
            <a:ext cx="1106487" cy="4159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propulsion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[10-49]</a:t>
            </a:r>
          </a:p>
        </p:txBody>
      </p:sp>
      <p:sp>
        <p:nvSpPr>
          <p:cNvPr id="9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9B197C6-F3A2-4A9D-AB83-E31B553D5F3F}" type="slidenum">
              <a:rPr lang="en-US" b="0">
                <a:latin typeface="+mn-lt"/>
              </a:rPr>
              <a:pPr>
                <a:defRPr/>
              </a:pPr>
              <a:t>4</a:t>
            </a:fld>
            <a:endParaRPr lang="en-US" b="0">
              <a:latin typeface="+mn-lt"/>
            </a:endParaRPr>
          </a:p>
        </p:txBody>
      </p:sp>
      <p:sp>
        <p:nvSpPr>
          <p:cNvPr id="440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ROCKET6  Modular Architecture</a:t>
            </a:r>
            <a:r>
              <a:rPr lang="en-US" sz="2800"/>
              <a:t>  </a:t>
            </a:r>
          </a:p>
        </p:txBody>
      </p:sp>
      <p:sp>
        <p:nvSpPr>
          <p:cNvPr id="44049" name="Text Box 10"/>
          <p:cNvSpPr txBox="1">
            <a:spLocks noChangeArrowheads="1"/>
          </p:cNvSpPr>
          <p:nvPr/>
        </p:nvSpPr>
        <p:spPr bwMode="auto">
          <a:xfrm>
            <a:off x="7929563" y="2209800"/>
            <a:ext cx="1038225" cy="4413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intercept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latin typeface="Arial Narrow" pitchFamily="34" charset="0"/>
              </a:rPr>
              <a:t>hyper</a:t>
            </a:r>
            <a:r>
              <a:rPr lang="en-US">
                <a:latin typeface="Arial Narrow" pitchFamily="34" charset="0"/>
              </a:rPr>
              <a:t>[650-699]</a:t>
            </a:r>
          </a:p>
        </p:txBody>
      </p:sp>
      <p:sp>
        <p:nvSpPr>
          <p:cNvPr id="44050" name="Line 11"/>
          <p:cNvSpPr>
            <a:spLocks noChangeShapeType="1"/>
          </p:cNvSpPr>
          <p:nvPr/>
        </p:nvSpPr>
        <p:spPr bwMode="auto">
          <a:xfrm>
            <a:off x="7808913" y="2430463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1" name="Line 24"/>
          <p:cNvSpPr>
            <a:spLocks noChangeShapeType="1"/>
          </p:cNvSpPr>
          <p:nvPr/>
        </p:nvSpPr>
        <p:spPr bwMode="auto">
          <a:xfrm>
            <a:off x="5376863" y="2430463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2" name="Line 25"/>
          <p:cNvSpPr>
            <a:spLocks noChangeShapeType="1"/>
          </p:cNvSpPr>
          <p:nvPr/>
        </p:nvSpPr>
        <p:spPr bwMode="auto">
          <a:xfrm>
            <a:off x="6578600" y="2430463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3" name="Line 26"/>
          <p:cNvSpPr>
            <a:spLocks noChangeShapeType="1"/>
          </p:cNvSpPr>
          <p:nvPr/>
        </p:nvSpPr>
        <p:spPr bwMode="auto">
          <a:xfrm>
            <a:off x="7259638" y="2660650"/>
            <a:ext cx="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4" name="Text Box 30"/>
          <p:cNvSpPr txBox="1">
            <a:spLocks noChangeArrowheads="1"/>
          </p:cNvSpPr>
          <p:nvPr/>
        </p:nvSpPr>
        <p:spPr bwMode="auto">
          <a:xfrm>
            <a:off x="4305300" y="2211388"/>
            <a:ext cx="1066800" cy="441325"/>
          </a:xfrm>
          <a:prstGeom prst="rect">
            <a:avLst/>
          </a:prstGeom>
          <a:noFill/>
          <a:ln w="2857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u="sng">
                <a:latin typeface="Arial Narrow" pitchFamily="34" charset="0"/>
              </a:rPr>
              <a:t>forces</a:t>
            </a:r>
            <a:r>
              <a:rPr lang="en-US">
                <a:latin typeface="Arial Narrow" pitchFamily="34" charset="0"/>
              </a:rPr>
              <a:t>( )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>
                <a:solidFill>
                  <a:srgbClr val="33CC33"/>
                </a:solidFill>
                <a:latin typeface="Arial Narrow" pitchFamily="34" charset="0"/>
              </a:rPr>
              <a:t>round6</a:t>
            </a:r>
            <a:r>
              <a:rPr lang="en-US">
                <a:latin typeface="Arial Narrow" pitchFamily="34" charset="0"/>
              </a:rPr>
              <a:t>[200-209]</a:t>
            </a:r>
          </a:p>
        </p:txBody>
      </p:sp>
      <p:sp>
        <p:nvSpPr>
          <p:cNvPr id="44055" name="Line 39"/>
          <p:cNvSpPr>
            <a:spLocks noChangeShapeType="1"/>
          </p:cNvSpPr>
          <p:nvPr/>
        </p:nvSpPr>
        <p:spPr bwMode="auto">
          <a:xfrm>
            <a:off x="1524000" y="1447800"/>
            <a:ext cx="7483475" cy="0"/>
          </a:xfrm>
          <a:prstGeom prst="line">
            <a:avLst/>
          </a:prstGeom>
          <a:noFill/>
          <a:ln w="38100">
            <a:solidFill>
              <a:srgbClr val="00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6" name="Line 40"/>
          <p:cNvSpPr>
            <a:spLocks noChangeShapeType="1"/>
          </p:cNvSpPr>
          <p:nvPr/>
        </p:nvSpPr>
        <p:spPr bwMode="auto">
          <a:xfrm>
            <a:off x="9036050" y="1436688"/>
            <a:ext cx="0" cy="2012950"/>
          </a:xfrm>
          <a:prstGeom prst="line">
            <a:avLst/>
          </a:prstGeom>
          <a:noFill/>
          <a:ln w="38100">
            <a:solidFill>
              <a:srgbClr val="00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7" name="Line 41"/>
          <p:cNvSpPr>
            <a:spLocks noChangeShapeType="1"/>
          </p:cNvSpPr>
          <p:nvPr/>
        </p:nvSpPr>
        <p:spPr bwMode="auto">
          <a:xfrm flipH="1" flipV="1">
            <a:off x="4267200" y="3459163"/>
            <a:ext cx="4740275" cy="1587"/>
          </a:xfrm>
          <a:prstGeom prst="line">
            <a:avLst/>
          </a:prstGeom>
          <a:noFill/>
          <a:ln w="38100">
            <a:solidFill>
              <a:srgbClr val="00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8" name="Line 42"/>
          <p:cNvSpPr>
            <a:spLocks noChangeShapeType="1"/>
          </p:cNvSpPr>
          <p:nvPr/>
        </p:nvSpPr>
        <p:spPr bwMode="auto">
          <a:xfrm>
            <a:off x="4267200" y="3459163"/>
            <a:ext cx="0" cy="1960562"/>
          </a:xfrm>
          <a:prstGeom prst="line">
            <a:avLst/>
          </a:prstGeom>
          <a:noFill/>
          <a:ln w="38100">
            <a:solidFill>
              <a:srgbClr val="00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59" name="Line 43"/>
          <p:cNvSpPr>
            <a:spLocks noChangeShapeType="1"/>
          </p:cNvSpPr>
          <p:nvPr/>
        </p:nvSpPr>
        <p:spPr bwMode="auto">
          <a:xfrm flipH="1">
            <a:off x="1524000" y="5419725"/>
            <a:ext cx="2743200" cy="0"/>
          </a:xfrm>
          <a:prstGeom prst="line">
            <a:avLst/>
          </a:prstGeom>
          <a:noFill/>
          <a:ln w="38100">
            <a:solidFill>
              <a:srgbClr val="00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44060" name="Line 44"/>
          <p:cNvSpPr>
            <a:spLocks noChangeShapeType="1"/>
          </p:cNvSpPr>
          <p:nvPr/>
        </p:nvSpPr>
        <p:spPr bwMode="auto">
          <a:xfrm flipV="1">
            <a:off x="1524000" y="1447800"/>
            <a:ext cx="0" cy="3971925"/>
          </a:xfrm>
          <a:prstGeom prst="line">
            <a:avLst/>
          </a:prstGeom>
          <a:noFill/>
          <a:ln w="38100">
            <a:solidFill>
              <a:srgbClr val="00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cxnSp>
        <p:nvCxnSpPr>
          <p:cNvPr id="44061" name="Straight Arrow Connector 102"/>
          <p:cNvCxnSpPr>
            <a:cxnSpLocks noChangeShapeType="1"/>
            <a:stCxn id="44040" idx="0"/>
            <a:endCxn id="44039" idx="2"/>
          </p:cNvCxnSpPr>
          <p:nvPr/>
        </p:nvCxnSpPr>
        <p:spPr bwMode="auto">
          <a:xfrm rot="5400000" flipH="1" flipV="1">
            <a:off x="2035969" y="2074069"/>
            <a:ext cx="271463" cy="3175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2" name="Straight Arrow Connector 103"/>
          <p:cNvCxnSpPr>
            <a:cxnSpLocks noChangeShapeType="1"/>
          </p:cNvCxnSpPr>
          <p:nvPr/>
        </p:nvCxnSpPr>
        <p:spPr bwMode="auto">
          <a:xfrm rot="5400000" flipH="1" flipV="1">
            <a:off x="2047875" y="3349625"/>
            <a:ext cx="242888" cy="1588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3" name="Straight Arrow Connector 105"/>
          <p:cNvCxnSpPr>
            <a:cxnSpLocks noChangeShapeType="1"/>
          </p:cNvCxnSpPr>
          <p:nvPr/>
        </p:nvCxnSpPr>
        <p:spPr bwMode="auto">
          <a:xfrm rot="16200000" flipV="1">
            <a:off x="3372644" y="2713832"/>
            <a:ext cx="203200" cy="4762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4" name="Straight Arrow Connector 106"/>
          <p:cNvCxnSpPr>
            <a:cxnSpLocks noChangeShapeType="1"/>
          </p:cNvCxnSpPr>
          <p:nvPr/>
        </p:nvCxnSpPr>
        <p:spPr bwMode="auto">
          <a:xfrm rot="5400000" flipH="1" flipV="1">
            <a:off x="3353594" y="4083844"/>
            <a:ext cx="241300" cy="1588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5" name="Straight Arrow Connector 107"/>
          <p:cNvCxnSpPr>
            <a:cxnSpLocks noChangeShapeType="1"/>
          </p:cNvCxnSpPr>
          <p:nvPr/>
        </p:nvCxnSpPr>
        <p:spPr bwMode="auto">
          <a:xfrm rot="5400000" flipH="1" flipV="1">
            <a:off x="3352800" y="4752975"/>
            <a:ext cx="242888" cy="1588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6" name="Straight Arrow Connector 109"/>
          <p:cNvCxnSpPr>
            <a:cxnSpLocks noChangeShapeType="1"/>
          </p:cNvCxnSpPr>
          <p:nvPr/>
        </p:nvCxnSpPr>
        <p:spPr bwMode="auto">
          <a:xfrm>
            <a:off x="4025900" y="2433638"/>
            <a:ext cx="277813" cy="1587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7" name="Straight Arrow Connector 117"/>
          <p:cNvCxnSpPr>
            <a:cxnSpLocks noChangeShapeType="1"/>
          </p:cNvCxnSpPr>
          <p:nvPr/>
        </p:nvCxnSpPr>
        <p:spPr bwMode="auto">
          <a:xfrm>
            <a:off x="2771775" y="1714500"/>
            <a:ext cx="168275" cy="1588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8" name="Straight Arrow Connector 120"/>
          <p:cNvCxnSpPr>
            <a:cxnSpLocks noChangeShapeType="1"/>
          </p:cNvCxnSpPr>
          <p:nvPr/>
        </p:nvCxnSpPr>
        <p:spPr bwMode="auto">
          <a:xfrm>
            <a:off x="2743200" y="3048000"/>
            <a:ext cx="168275" cy="1588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69" name="Straight Arrow Connector 122"/>
          <p:cNvCxnSpPr>
            <a:cxnSpLocks noChangeShapeType="1"/>
            <a:stCxn id="44043" idx="1"/>
          </p:cNvCxnSpPr>
          <p:nvPr/>
        </p:nvCxnSpPr>
        <p:spPr bwMode="auto">
          <a:xfrm rot="10800000">
            <a:off x="2743200" y="3725863"/>
            <a:ext cx="152400" cy="0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70" name="Straight Connector 126"/>
          <p:cNvCxnSpPr>
            <a:cxnSpLocks noChangeShapeType="1"/>
            <a:endCxn id="44046" idx="3"/>
          </p:cNvCxnSpPr>
          <p:nvPr/>
        </p:nvCxnSpPr>
        <p:spPr bwMode="auto">
          <a:xfrm rot="10800000" flipV="1">
            <a:off x="4038600" y="1724025"/>
            <a:ext cx="7747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71" name="Straight Arrow Connector 129"/>
          <p:cNvCxnSpPr>
            <a:cxnSpLocks noChangeShapeType="1"/>
            <a:endCxn id="44054" idx="0"/>
          </p:cNvCxnSpPr>
          <p:nvPr/>
        </p:nvCxnSpPr>
        <p:spPr bwMode="auto">
          <a:xfrm rot="16200000" flipH="1">
            <a:off x="4603750" y="1976438"/>
            <a:ext cx="468313" cy="1587"/>
          </a:xfrm>
          <a:prstGeom prst="straightConnector1">
            <a:avLst/>
          </a:prstGeom>
          <a:noFill/>
          <a:ln w="9525" cap="sq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72" name="TextBox 137"/>
          <p:cNvSpPr txBox="1">
            <a:spLocks noChangeArrowheads="1"/>
          </p:cNvSpPr>
          <p:nvPr/>
        </p:nvSpPr>
        <p:spPr bwMode="auto">
          <a:xfrm>
            <a:off x="2514600" y="2209800"/>
            <a:ext cx="228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8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3" name="TextBox 138"/>
          <p:cNvSpPr txBox="1">
            <a:spLocks noChangeArrowheads="1"/>
          </p:cNvSpPr>
          <p:nvPr/>
        </p:nvSpPr>
        <p:spPr bwMode="auto">
          <a:xfrm>
            <a:off x="2514600" y="1524000"/>
            <a:ext cx="228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4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4" name="TextBox 139"/>
          <p:cNvSpPr txBox="1">
            <a:spLocks noChangeArrowheads="1"/>
          </p:cNvSpPr>
          <p:nvPr/>
        </p:nvSpPr>
        <p:spPr bwMode="auto">
          <a:xfrm>
            <a:off x="3810000" y="2209800"/>
            <a:ext cx="228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3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5" name="TextBox 141"/>
          <p:cNvSpPr txBox="1">
            <a:spLocks noChangeArrowheads="1"/>
          </p:cNvSpPr>
          <p:nvPr/>
        </p:nvSpPr>
        <p:spPr bwMode="auto">
          <a:xfrm>
            <a:off x="2514600" y="2819400"/>
            <a:ext cx="228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5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6" name="TextBox 142"/>
          <p:cNvSpPr txBox="1">
            <a:spLocks noChangeArrowheads="1"/>
          </p:cNvSpPr>
          <p:nvPr/>
        </p:nvSpPr>
        <p:spPr bwMode="auto">
          <a:xfrm>
            <a:off x="3806825" y="2852738"/>
            <a:ext cx="228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2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7" name="TextBox 143"/>
          <p:cNvSpPr txBox="1">
            <a:spLocks noChangeArrowheads="1"/>
          </p:cNvSpPr>
          <p:nvPr/>
        </p:nvSpPr>
        <p:spPr bwMode="auto">
          <a:xfrm>
            <a:off x="2506663" y="3509963"/>
            <a:ext cx="228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6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8" name="TextBox 144"/>
          <p:cNvSpPr txBox="1">
            <a:spLocks noChangeArrowheads="1"/>
          </p:cNvSpPr>
          <p:nvPr/>
        </p:nvSpPr>
        <p:spPr bwMode="auto">
          <a:xfrm>
            <a:off x="3806825" y="3503613"/>
            <a:ext cx="228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1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79" name="TextBox 145"/>
          <p:cNvSpPr txBox="1">
            <a:spLocks noChangeArrowheads="1"/>
          </p:cNvSpPr>
          <p:nvPr/>
        </p:nvSpPr>
        <p:spPr bwMode="auto">
          <a:xfrm>
            <a:off x="3810000" y="4876800"/>
            <a:ext cx="228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9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80" name="TextBox 146"/>
          <p:cNvSpPr txBox="1">
            <a:spLocks noChangeArrowheads="1"/>
          </p:cNvSpPr>
          <p:nvPr/>
        </p:nvSpPr>
        <p:spPr bwMode="auto">
          <a:xfrm>
            <a:off x="3810000" y="4191000"/>
            <a:ext cx="2286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10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81" name="TextBox 150"/>
          <p:cNvSpPr txBox="1">
            <a:spLocks noChangeArrowheads="1"/>
          </p:cNvSpPr>
          <p:nvPr/>
        </p:nvSpPr>
        <p:spPr bwMode="auto">
          <a:xfrm>
            <a:off x="7554913" y="2890838"/>
            <a:ext cx="228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2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82" name="TextBox 151"/>
          <p:cNvSpPr txBox="1">
            <a:spLocks noChangeArrowheads="1"/>
          </p:cNvSpPr>
          <p:nvPr/>
        </p:nvSpPr>
        <p:spPr bwMode="auto">
          <a:xfrm>
            <a:off x="6350000" y="2208213"/>
            <a:ext cx="228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4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83" name="TextBox 152"/>
          <p:cNvSpPr txBox="1">
            <a:spLocks noChangeArrowheads="1"/>
          </p:cNvSpPr>
          <p:nvPr/>
        </p:nvSpPr>
        <p:spPr bwMode="auto">
          <a:xfrm>
            <a:off x="7567613" y="2214563"/>
            <a:ext cx="2286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3" action="ppaction://hlinksldjump"/>
              </a:rPr>
              <a:t>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84" name="TextBox 154"/>
          <p:cNvSpPr txBox="1">
            <a:spLocks noChangeArrowheads="1"/>
          </p:cNvSpPr>
          <p:nvPr/>
        </p:nvSpPr>
        <p:spPr bwMode="auto">
          <a:xfrm>
            <a:off x="5638800" y="4495800"/>
            <a:ext cx="1676400" cy="2460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rgbClr val="000099"/>
                </a:solidFill>
                <a:sym typeface="Wingdings" pitchFamily="2" charset="2"/>
                <a:hlinkClick r:id="rId8" action="ppaction://hlinksldjump"/>
              </a:rPr>
              <a:t></a:t>
            </a:r>
            <a:r>
              <a:rPr lang="en-US">
                <a:solidFill>
                  <a:srgbClr val="000099"/>
                </a:solidFill>
                <a:sym typeface="Wingdings" pitchFamily="2" charset="2"/>
              </a:rPr>
              <a:t>  </a:t>
            </a:r>
            <a:r>
              <a:rPr lang="en-US" b="0">
                <a:solidFill>
                  <a:schemeClr val="tx1"/>
                </a:solidFill>
                <a:latin typeface="Arial" charset="0"/>
                <a:sym typeface="Symbol" pitchFamily="18" charset="2"/>
              </a:rPr>
              <a:t>Click for details</a:t>
            </a:r>
            <a:endParaRPr lang="en-US">
              <a:solidFill>
                <a:srgbClr val="000099"/>
              </a:solidFill>
            </a:endParaRPr>
          </a:p>
        </p:txBody>
      </p:sp>
      <p:sp>
        <p:nvSpPr>
          <p:cNvPr id="44085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F493CB8-2D38-4E6F-BE43-008C50882F96}" type="slidenum">
              <a:rPr lang="en-US" b="0">
                <a:latin typeface="+mn-lt"/>
              </a:rPr>
              <a:pPr>
                <a:defRPr/>
              </a:pPr>
              <a:t>40</a:t>
            </a:fld>
            <a:endParaRPr lang="en-US" b="0">
              <a:latin typeface="+mn-lt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NAVSTAR Global Positioning System (GPS</a:t>
            </a:r>
            <a:r>
              <a:rPr lang="en-US"/>
              <a:t>)</a:t>
            </a:r>
          </a:p>
        </p:txBody>
      </p:sp>
      <p:sp>
        <p:nvSpPr>
          <p:cNvPr id="58372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58373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sp>
        <p:nvSpPr>
          <p:cNvPr id="147463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1519238" y="1066800"/>
            <a:ext cx="7237412" cy="5248275"/>
          </a:xfrm>
        </p:spPr>
        <p:txBody>
          <a:bodyPr/>
          <a:lstStyle/>
          <a:p>
            <a:r>
              <a:rPr lang="en-US" sz="1000"/>
              <a:t>GPS consists of three segments</a:t>
            </a:r>
          </a:p>
          <a:p>
            <a:pPr lvl="1"/>
            <a:r>
              <a:rPr lang="en-US"/>
              <a:t>Space Segment</a:t>
            </a:r>
          </a:p>
          <a:p>
            <a:pPr lvl="2"/>
            <a:r>
              <a:rPr lang="en-US"/>
              <a:t>24 Space Vehicles (SV) in orbits at 26,560 km altitude</a:t>
            </a:r>
          </a:p>
          <a:p>
            <a:pPr lvl="1"/>
            <a:r>
              <a:rPr lang="en-US"/>
              <a:t>Control Segment</a:t>
            </a:r>
          </a:p>
          <a:p>
            <a:pPr lvl="2"/>
            <a:r>
              <a:rPr lang="en-US"/>
              <a:t>Ground station at Schriever AFB, Colorado, monitors and updates SVs</a:t>
            </a:r>
          </a:p>
          <a:p>
            <a:pPr lvl="1"/>
            <a:r>
              <a:rPr lang="en-US"/>
              <a:t>User Segment</a:t>
            </a:r>
          </a:p>
          <a:p>
            <a:pPr lvl="2"/>
            <a:r>
              <a:rPr lang="en-US"/>
              <a:t>GPS receiver in vehicle provides position, velocity and time </a:t>
            </a:r>
          </a:p>
          <a:p>
            <a:r>
              <a:rPr lang="en-US" sz="1000"/>
              <a:t>Principle of operation</a:t>
            </a:r>
          </a:p>
          <a:p>
            <a:pPr lvl="1"/>
            <a:r>
              <a:rPr lang="en-US"/>
              <a:t>The receiver calculates its position by tracking a minimum of four SVs </a:t>
            </a:r>
          </a:p>
          <a:p>
            <a:pPr lvl="2"/>
            <a:r>
              <a:rPr lang="en-US"/>
              <a:t>The range to an SV is determined from the measurement of the transit time of an RF signal traveling at the speed of light</a:t>
            </a:r>
          </a:p>
          <a:p>
            <a:pPr lvl="2"/>
            <a:r>
              <a:rPr lang="en-US"/>
              <a:t>The position of the SV is sent to the user as ephemeris data</a:t>
            </a:r>
          </a:p>
          <a:p>
            <a:pPr lvl="2"/>
            <a:r>
              <a:rPr lang="en-US"/>
              <a:t>Three SV measurements are needed to calculate the receiver’s position relative to the SVs</a:t>
            </a:r>
          </a:p>
          <a:p>
            <a:pPr lvl="2"/>
            <a:r>
              <a:rPr lang="en-US"/>
              <a:t>The fourth measurement is used to correct the receiver clock errors</a:t>
            </a:r>
          </a:p>
          <a:p>
            <a:pPr lvl="3"/>
            <a:r>
              <a:rPr lang="en-US"/>
              <a:t>The time measurement requires accurate time keeping at the SVs and the receiver. The receiver clock, being low-cost, has large errors       </a:t>
            </a:r>
            <a:r>
              <a:rPr lang="en-US">
                <a:solidFill>
                  <a:schemeClr val="accent2"/>
                </a:solidFill>
              </a:rPr>
              <a:t>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1E368A1-5D85-4F9B-9361-9303769502C1}" type="slidenum">
              <a:rPr lang="en-US" b="0">
                <a:latin typeface="+mn-lt"/>
              </a:rPr>
              <a:pPr>
                <a:defRPr/>
              </a:pPr>
              <a:t>41</a:t>
            </a:fld>
            <a:endParaRPr lang="en-US" b="0">
              <a:latin typeface="+mn-lt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GPS Satellite Position</a:t>
            </a:r>
          </a:p>
        </p:txBody>
      </p:sp>
      <p:sp>
        <p:nvSpPr>
          <p:cNvPr id="24581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4582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sp>
        <p:nvSpPr>
          <p:cNvPr id="148487" name="Text Box 7"/>
          <p:cNvSpPr txBox="1">
            <a:spLocks noChangeArrowheads="1"/>
          </p:cNvSpPr>
          <p:nvPr/>
        </p:nvSpPr>
        <p:spPr bwMode="auto">
          <a:xfrm>
            <a:off x="1676400" y="5181600"/>
            <a:ext cx="281940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Periapsis = closest point to the Earth</a:t>
            </a:r>
          </a:p>
          <a:p>
            <a:pPr algn="ctr" eaLnBrk="1" hangingPunct="1">
              <a:spcBef>
                <a:spcPct val="50000"/>
              </a:spcBef>
              <a:buFont typeface="Symbol" pitchFamily="18" charset="2"/>
              <a:buNone/>
            </a:pPr>
            <a:r>
              <a:rPr lang="en-US" sz="1200" b="0" i="1">
                <a:latin typeface="Times New Roman" pitchFamily="18" charset="0"/>
              </a:rPr>
              <a:t>u </a:t>
            </a:r>
            <a:r>
              <a:rPr lang="en-US" sz="1200">
                <a:latin typeface="Times New Roman" pitchFamily="18" charset="0"/>
              </a:rPr>
              <a:t> Argument of latitude (at SV epoch )</a:t>
            </a:r>
          </a:p>
          <a:p>
            <a:pPr algn="ctr"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sz="1200" b="0" i="1">
                <a:latin typeface="Times New Roman" pitchFamily="18" charset="0"/>
              </a:rPr>
              <a:t>u</a:t>
            </a:r>
            <a:r>
              <a:rPr lang="en-US" sz="1200">
                <a:latin typeface="Times New Roman" pitchFamily="18" charset="0"/>
              </a:rPr>
              <a:t> = </a:t>
            </a:r>
            <a:r>
              <a:rPr lang="en-US" sz="1200" b="0" i="1">
                <a:latin typeface="Symbol" pitchFamily="18" charset="2"/>
              </a:rPr>
              <a:t>w</a:t>
            </a:r>
            <a:r>
              <a:rPr lang="en-US" sz="1200">
                <a:latin typeface="Times New Roman" pitchFamily="18" charset="0"/>
              </a:rPr>
              <a:t> + </a:t>
            </a:r>
            <a:r>
              <a:rPr lang="en-US" sz="1200" b="0" i="1">
                <a:latin typeface="Symbol" pitchFamily="18" charset="2"/>
              </a:rPr>
              <a:t>n</a:t>
            </a:r>
            <a:r>
              <a:rPr lang="en-US" sz="1200" b="0" i="1">
                <a:latin typeface="Times New Roman" pitchFamily="18" charset="0"/>
              </a:rPr>
              <a:t> 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600200" y="990600"/>
            <a:ext cx="3352800" cy="1768475"/>
            <a:chOff x="1008" y="624"/>
            <a:chExt cx="2112" cy="1114"/>
          </a:xfrm>
        </p:grpSpPr>
        <p:sp>
          <p:nvSpPr>
            <p:cNvPr id="24594" name="Text Box 9"/>
            <p:cNvSpPr txBox="1">
              <a:spLocks noChangeArrowheads="1"/>
            </p:cNvSpPr>
            <p:nvPr/>
          </p:nvSpPr>
          <p:spPr bwMode="auto">
            <a:xfrm>
              <a:off x="1056" y="864"/>
              <a:ext cx="2064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b="0" i="1">
                  <a:latin typeface="Times New Roman" pitchFamily="18" charset="0"/>
                </a:rPr>
                <a:t>a</a:t>
              </a:r>
              <a:r>
                <a:rPr lang="en-US">
                  <a:latin typeface="Times New Roman" pitchFamily="18" charset="0"/>
                </a:rPr>
                <a:t>   Semi-major axis of elliptical orbit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b="0" i="1">
                  <a:latin typeface="Times New Roman" pitchFamily="18" charset="0"/>
                </a:rPr>
                <a:t>e</a:t>
              </a:r>
              <a:r>
                <a:rPr lang="en-US">
                  <a:latin typeface="Times New Roman" pitchFamily="18" charset="0"/>
                </a:rPr>
                <a:t>   Eccentricity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b="0" i="1">
                  <a:latin typeface="Times New Roman" pitchFamily="18" charset="0"/>
                </a:rPr>
                <a:t>i </a:t>
              </a:r>
              <a:r>
                <a:rPr lang="en-US">
                  <a:latin typeface="Times New Roman" pitchFamily="18" charset="0"/>
                </a:rPr>
                <a:t>   Inclination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b="0">
                  <a:latin typeface="Symbol" pitchFamily="18" charset="2"/>
                </a:rPr>
                <a:t>W</a:t>
              </a:r>
              <a:r>
                <a:rPr lang="en-US">
                  <a:latin typeface="Times New Roman" pitchFamily="18" charset="0"/>
                </a:rPr>
                <a:t>  Longitude of the ascending node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b="0" i="1">
                  <a:latin typeface="Symbol" pitchFamily="18" charset="2"/>
                </a:rPr>
                <a:t>w</a:t>
              </a:r>
              <a:r>
                <a:rPr lang="en-US">
                  <a:latin typeface="Times New Roman" pitchFamily="18" charset="0"/>
                </a:rPr>
                <a:t>  Argument of periapsis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b="0" i="1">
                  <a:latin typeface="Symbol" pitchFamily="18" charset="2"/>
                </a:rPr>
                <a:t>n</a:t>
              </a:r>
              <a:r>
                <a:rPr lang="en-US">
                  <a:latin typeface="Symbol" pitchFamily="18" charset="2"/>
                </a:rPr>
                <a:t> </a:t>
              </a:r>
              <a:r>
                <a:rPr lang="en-US">
                  <a:latin typeface="Times New Roman" pitchFamily="18" charset="0"/>
                </a:rPr>
                <a:t> True anomaly</a:t>
              </a:r>
            </a:p>
          </p:txBody>
        </p:sp>
        <p:sp>
          <p:nvSpPr>
            <p:cNvPr id="24595" name="Text Box 10"/>
            <p:cNvSpPr txBox="1">
              <a:spLocks noChangeArrowheads="1"/>
            </p:cNvSpPr>
            <p:nvPr/>
          </p:nvSpPr>
          <p:spPr bwMode="auto">
            <a:xfrm>
              <a:off x="1008" y="624"/>
              <a:ext cx="134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Orbital elements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524000" y="1676400"/>
            <a:ext cx="7467600" cy="3438525"/>
            <a:chOff x="960" y="1056"/>
            <a:chExt cx="4704" cy="2166"/>
          </a:xfrm>
        </p:grpSpPr>
        <p:graphicFrame>
          <p:nvGraphicFramePr>
            <p:cNvPr id="24578" name="Object 12"/>
            <p:cNvGraphicFramePr>
              <a:graphicFrameLocks noChangeAspect="1"/>
            </p:cNvGraphicFramePr>
            <p:nvPr/>
          </p:nvGraphicFramePr>
          <p:xfrm>
            <a:off x="960" y="1056"/>
            <a:ext cx="4704" cy="2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04" name="Visio" r:id="rId4" imgW="8644414" imgH="3979664" progId="Visio.Drawing.11">
                    <p:embed/>
                  </p:oleObj>
                </mc:Choice>
                <mc:Fallback>
                  <p:oleObj name="Visio" r:id="rId4" imgW="8644414" imgH="3979664" progId="Visio.Drawing.11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1056"/>
                          <a:ext cx="4704" cy="2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3" name="Text Box 13"/>
            <p:cNvSpPr txBox="1">
              <a:spLocks noChangeArrowheads="1"/>
            </p:cNvSpPr>
            <p:nvPr/>
          </p:nvSpPr>
          <p:spPr bwMode="auto">
            <a:xfrm>
              <a:off x="3629" y="1338"/>
              <a:ext cx="24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rgbClr val="339933"/>
                  </a:solidFill>
                  <a:latin typeface="Arial" charset="0"/>
                </a:rPr>
                <a:t>SV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105400" y="4953000"/>
            <a:ext cx="3886200" cy="1677988"/>
            <a:chOff x="3216" y="3120"/>
            <a:chExt cx="2448" cy="1057"/>
          </a:xfrm>
        </p:grpSpPr>
        <p:grpSp>
          <p:nvGrpSpPr>
            <p:cNvPr id="24587" name="Group 15"/>
            <p:cNvGrpSpPr>
              <a:grpSpLocks/>
            </p:cNvGrpSpPr>
            <p:nvPr/>
          </p:nvGrpSpPr>
          <p:grpSpPr bwMode="auto">
            <a:xfrm>
              <a:off x="3216" y="3120"/>
              <a:ext cx="2448" cy="1057"/>
              <a:chOff x="3216" y="3120"/>
              <a:chExt cx="2448" cy="1057"/>
            </a:xfrm>
          </p:grpSpPr>
          <p:sp>
            <p:nvSpPr>
              <p:cNvPr id="24589" name="Text Box 16"/>
              <p:cNvSpPr txBox="1">
                <a:spLocks noChangeArrowheads="1"/>
              </p:cNvSpPr>
              <p:nvPr/>
            </p:nvSpPr>
            <p:spPr bwMode="auto">
              <a:xfrm>
                <a:off x="3216" y="3120"/>
                <a:ext cx="211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Arial" charset="0"/>
                  </a:rPr>
                  <a:t>Locating the SV</a:t>
                </a:r>
              </a:p>
            </p:txBody>
          </p:sp>
          <p:grpSp>
            <p:nvGrpSpPr>
              <p:cNvPr id="24590" name="Group 17"/>
              <p:cNvGrpSpPr>
                <a:grpSpLocks/>
              </p:cNvGrpSpPr>
              <p:nvPr/>
            </p:nvGrpSpPr>
            <p:grpSpPr bwMode="auto">
              <a:xfrm>
                <a:off x="3312" y="3312"/>
                <a:ext cx="2352" cy="865"/>
                <a:chOff x="1344" y="3168"/>
                <a:chExt cx="2352" cy="865"/>
              </a:xfrm>
            </p:grpSpPr>
            <p:sp>
              <p:nvSpPr>
                <p:cNvPr id="24591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488" y="3168"/>
                  <a:ext cx="2208" cy="8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1pPr>
                  <a:lvl2pPr marL="742950" indent="-28575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2pPr>
                  <a:lvl3pPr marL="11430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3pPr>
                  <a:lvl4pPr marL="16002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4pPr>
                  <a:lvl5pPr marL="20574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 typeface="Symbol" pitchFamily="18" charset="2"/>
                    <a:buNone/>
                  </a:pPr>
                  <a:r>
                    <a:rPr lang="en-US" sz="1200" b="0">
                      <a:latin typeface="Symbol" pitchFamily="18" charset="2"/>
                    </a:rPr>
                    <a:t>W</a:t>
                  </a:r>
                  <a:r>
                    <a:rPr lang="en-US" sz="1200">
                      <a:latin typeface="Times New Roman" pitchFamily="18" charset="0"/>
                    </a:rPr>
                    <a:t>  Longitude of the ascending node</a:t>
                  </a:r>
                </a:p>
                <a:p>
                  <a:pPr eaLnBrk="1" hangingPunct="1">
                    <a:spcBef>
                      <a:spcPct val="50000"/>
                    </a:spcBef>
                    <a:buFont typeface="Symbol" pitchFamily="18" charset="2"/>
                    <a:buNone/>
                  </a:pPr>
                  <a:r>
                    <a:rPr lang="en-US" sz="1200">
                      <a:latin typeface="Times New Roman" pitchFamily="18" charset="0"/>
                    </a:rPr>
                    <a:t> </a:t>
                  </a:r>
                  <a:r>
                    <a:rPr lang="en-US" sz="1200" b="0" i="1">
                      <a:latin typeface="Times New Roman" pitchFamily="18" charset="0"/>
                    </a:rPr>
                    <a:t>i</a:t>
                  </a:r>
                  <a:r>
                    <a:rPr lang="en-US" sz="1200">
                      <a:latin typeface="Times New Roman" pitchFamily="18" charset="0"/>
                    </a:rPr>
                    <a:t>   Inclination</a:t>
                  </a:r>
                </a:p>
                <a:p>
                  <a:pPr eaLnBrk="1" hangingPunct="1">
                    <a:spcBef>
                      <a:spcPct val="50000"/>
                    </a:spcBef>
                    <a:buFont typeface="Symbol" pitchFamily="18" charset="2"/>
                    <a:buNone/>
                  </a:pPr>
                  <a:r>
                    <a:rPr lang="en-US" sz="1200" b="0" i="1">
                      <a:latin typeface="Symbol" pitchFamily="18" charset="2"/>
                    </a:rPr>
                    <a:t>w  </a:t>
                  </a:r>
                  <a:r>
                    <a:rPr lang="en-US" sz="1200">
                      <a:latin typeface="Times New Roman" pitchFamily="18" charset="0"/>
                    </a:rPr>
                    <a:t>Argument of periapsis</a:t>
                  </a:r>
                </a:p>
                <a:p>
                  <a:pPr eaLnBrk="1" hangingPunct="1">
                    <a:spcBef>
                      <a:spcPct val="50000"/>
                    </a:spcBef>
                    <a:buFont typeface="Symbol" pitchFamily="18" charset="2"/>
                    <a:buNone/>
                  </a:pPr>
                  <a:r>
                    <a:rPr lang="en-US" sz="1200" b="0" i="1">
                      <a:latin typeface="Symbol" pitchFamily="18" charset="2"/>
                    </a:rPr>
                    <a:t>n</a:t>
                  </a:r>
                  <a:r>
                    <a:rPr lang="en-US" sz="1200" b="0" i="1">
                      <a:latin typeface="Times New Roman" pitchFamily="18" charset="0"/>
                    </a:rPr>
                    <a:t>  </a:t>
                  </a:r>
                  <a:r>
                    <a:rPr lang="en-US" sz="1200">
                      <a:latin typeface="Times New Roman" pitchFamily="18" charset="0"/>
                    </a:rPr>
                    <a:t>True anomaly</a:t>
                  </a:r>
                </a:p>
                <a:p>
                  <a:pPr eaLnBrk="1" hangingPunct="1">
                    <a:spcBef>
                      <a:spcPct val="50000"/>
                    </a:spcBef>
                    <a:buFont typeface="Symbol" pitchFamily="18" charset="2"/>
                    <a:buNone/>
                  </a:pPr>
                  <a:endParaRPr lang="en-US" sz="1200">
                    <a:latin typeface="Times New Roman" pitchFamily="18" charset="0"/>
                  </a:endParaRPr>
                </a:p>
              </p:txBody>
            </p:sp>
            <p:sp>
              <p:nvSpPr>
                <p:cNvPr id="24592" name="Line 19"/>
                <p:cNvSpPr>
                  <a:spLocks noChangeShapeType="1"/>
                </p:cNvSpPr>
                <p:nvPr/>
              </p:nvSpPr>
              <p:spPr bwMode="auto">
                <a:xfrm>
                  <a:off x="1344" y="3264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4588" name="Text Box 20"/>
            <p:cNvSpPr txBox="1">
              <a:spLocks noChangeArrowheads="1"/>
            </p:cNvSpPr>
            <p:nvPr/>
          </p:nvSpPr>
          <p:spPr bwMode="auto">
            <a:xfrm>
              <a:off x="5384" y="3926"/>
              <a:ext cx="2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FFDA52A-6D53-498E-B07A-BD8053F13557}" type="slidenum">
              <a:rPr lang="en-US" b="0">
                <a:latin typeface="+mn-lt"/>
              </a:rPr>
              <a:pPr>
                <a:defRPr/>
              </a:pPr>
              <a:t>42</a:t>
            </a:fld>
            <a:endParaRPr lang="en-US" b="0">
              <a:latin typeface="+mn-lt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GPS Satellite Constellation</a:t>
            </a:r>
          </a:p>
        </p:txBody>
      </p:sp>
      <p:sp>
        <p:nvSpPr>
          <p:cNvPr id="25605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5606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graphicFrame>
        <p:nvGraphicFramePr>
          <p:cNvPr id="25602" name="Object 19"/>
          <p:cNvGraphicFramePr>
            <a:graphicFrameLocks noChangeAspect="1"/>
          </p:cNvGraphicFramePr>
          <p:nvPr/>
        </p:nvGraphicFramePr>
        <p:xfrm>
          <a:off x="1981200" y="1066800"/>
          <a:ext cx="6253163" cy="385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0" name="Visio" r:id="rId4" imgW="7238405" imgH="4463891" progId="Visio.Drawing.11">
                  <p:embed/>
                </p:oleObj>
              </mc:Choice>
              <mc:Fallback>
                <p:oleObj name="Visio" r:id="rId4" imgW="7238405" imgH="4463891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066800"/>
                        <a:ext cx="6253163" cy="385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619" name="Group 115"/>
          <p:cNvGraphicFramePr>
            <a:graphicFrameLocks noGrp="1"/>
          </p:cNvGraphicFramePr>
          <p:nvPr/>
        </p:nvGraphicFramePr>
        <p:xfrm>
          <a:off x="2743200" y="4887913"/>
          <a:ext cx="4648200" cy="1315721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685800"/>
                <a:gridCol w="588963"/>
                <a:gridCol w="630237"/>
              </a:tblGrid>
              <a:tr h="193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Arg. Lat. 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5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59.06</a:t>
                      </a:r>
                      <a:r>
                        <a:rPr kumimoji="0" lang="en-US" sz="5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-129.34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-104.27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-81.82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-16.52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-52.21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-41.66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158.43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53.91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134.24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156.34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94.07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124.59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-178.51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-145.19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-108.71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38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-171.07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-9.32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29.11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-44.18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120.66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-80.42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-149.14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139.12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76.04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151.48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5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-114.22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9590" name="Line 86"/>
          <p:cNvSpPr>
            <a:spLocks noChangeShapeType="1"/>
          </p:cNvSpPr>
          <p:nvPr/>
        </p:nvSpPr>
        <p:spPr bwMode="auto">
          <a:xfrm>
            <a:off x="3362325" y="5043488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674" name="Text Box 87"/>
          <p:cNvSpPr txBox="1">
            <a:spLocks noChangeArrowheads="1"/>
          </p:cNvSpPr>
          <p:nvPr/>
        </p:nvSpPr>
        <p:spPr bwMode="auto">
          <a:xfrm>
            <a:off x="5607050" y="12763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11</a:t>
            </a:r>
          </a:p>
        </p:txBody>
      </p:sp>
      <p:sp>
        <p:nvSpPr>
          <p:cNvPr id="25675" name="Text Box 88"/>
          <p:cNvSpPr txBox="1">
            <a:spLocks noChangeArrowheads="1"/>
          </p:cNvSpPr>
          <p:nvPr/>
        </p:nvSpPr>
        <p:spPr bwMode="auto">
          <a:xfrm>
            <a:off x="4330700" y="31115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12</a:t>
            </a:r>
          </a:p>
        </p:txBody>
      </p:sp>
      <p:sp>
        <p:nvSpPr>
          <p:cNvPr id="25676" name="Text Box 89"/>
          <p:cNvSpPr txBox="1">
            <a:spLocks noChangeArrowheads="1"/>
          </p:cNvSpPr>
          <p:nvPr/>
        </p:nvSpPr>
        <p:spPr bwMode="auto">
          <a:xfrm>
            <a:off x="5505450" y="20574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13</a:t>
            </a:r>
          </a:p>
        </p:txBody>
      </p:sp>
      <p:sp>
        <p:nvSpPr>
          <p:cNvPr id="25677" name="Text Box 90"/>
          <p:cNvSpPr txBox="1">
            <a:spLocks noChangeArrowheads="1"/>
          </p:cNvSpPr>
          <p:nvPr/>
        </p:nvSpPr>
        <p:spPr bwMode="auto">
          <a:xfrm>
            <a:off x="5930900" y="14224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14</a:t>
            </a:r>
          </a:p>
        </p:txBody>
      </p:sp>
      <p:sp>
        <p:nvSpPr>
          <p:cNvPr id="25678" name="Text Box 91"/>
          <p:cNvSpPr txBox="1">
            <a:spLocks noChangeArrowheads="1"/>
          </p:cNvSpPr>
          <p:nvPr/>
        </p:nvSpPr>
        <p:spPr bwMode="auto">
          <a:xfrm>
            <a:off x="4349750" y="37084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15</a:t>
            </a:r>
          </a:p>
        </p:txBody>
      </p:sp>
      <p:sp>
        <p:nvSpPr>
          <p:cNvPr id="25679" name="Text Box 92"/>
          <p:cNvSpPr txBox="1">
            <a:spLocks noChangeArrowheads="1"/>
          </p:cNvSpPr>
          <p:nvPr/>
        </p:nvSpPr>
        <p:spPr bwMode="auto">
          <a:xfrm>
            <a:off x="4984750" y="27813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16</a:t>
            </a:r>
          </a:p>
        </p:txBody>
      </p:sp>
      <p:sp>
        <p:nvSpPr>
          <p:cNvPr id="25680" name="Text Box 93"/>
          <p:cNvSpPr txBox="1">
            <a:spLocks noChangeArrowheads="1"/>
          </p:cNvSpPr>
          <p:nvPr/>
        </p:nvSpPr>
        <p:spPr bwMode="auto">
          <a:xfrm>
            <a:off x="6026150" y="19177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17</a:t>
            </a:r>
          </a:p>
        </p:txBody>
      </p:sp>
      <p:sp>
        <p:nvSpPr>
          <p:cNvPr id="25681" name="Text Box 94"/>
          <p:cNvSpPr txBox="1">
            <a:spLocks noChangeArrowheads="1"/>
          </p:cNvSpPr>
          <p:nvPr/>
        </p:nvSpPr>
        <p:spPr bwMode="auto">
          <a:xfrm>
            <a:off x="6261100" y="15748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18</a:t>
            </a:r>
          </a:p>
        </p:txBody>
      </p:sp>
      <p:sp>
        <p:nvSpPr>
          <p:cNvPr id="25682" name="Text Box 95"/>
          <p:cNvSpPr txBox="1">
            <a:spLocks noChangeArrowheads="1"/>
          </p:cNvSpPr>
          <p:nvPr/>
        </p:nvSpPr>
        <p:spPr bwMode="auto">
          <a:xfrm>
            <a:off x="4921250" y="34861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19</a:t>
            </a:r>
          </a:p>
        </p:txBody>
      </p:sp>
      <p:sp>
        <p:nvSpPr>
          <p:cNvPr id="25683" name="Text Box 96"/>
          <p:cNvSpPr txBox="1">
            <a:spLocks noChangeArrowheads="1"/>
          </p:cNvSpPr>
          <p:nvPr/>
        </p:nvSpPr>
        <p:spPr bwMode="auto">
          <a:xfrm>
            <a:off x="5600700" y="25590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20</a:t>
            </a:r>
          </a:p>
        </p:txBody>
      </p:sp>
      <p:sp>
        <p:nvSpPr>
          <p:cNvPr id="25684" name="Text Box 97"/>
          <p:cNvSpPr txBox="1">
            <a:spLocks noChangeArrowheads="1"/>
          </p:cNvSpPr>
          <p:nvPr/>
        </p:nvSpPr>
        <p:spPr bwMode="auto">
          <a:xfrm>
            <a:off x="5562600" y="32258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21</a:t>
            </a:r>
          </a:p>
        </p:txBody>
      </p:sp>
      <p:sp>
        <p:nvSpPr>
          <p:cNvPr id="25685" name="Text Box 98"/>
          <p:cNvSpPr txBox="1">
            <a:spLocks noChangeArrowheads="1"/>
          </p:cNvSpPr>
          <p:nvPr/>
        </p:nvSpPr>
        <p:spPr bwMode="auto">
          <a:xfrm>
            <a:off x="5715000" y="30099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22</a:t>
            </a:r>
          </a:p>
        </p:txBody>
      </p:sp>
      <p:sp>
        <p:nvSpPr>
          <p:cNvPr id="25686" name="Text Box 99"/>
          <p:cNvSpPr txBox="1">
            <a:spLocks noChangeArrowheads="1"/>
          </p:cNvSpPr>
          <p:nvPr/>
        </p:nvSpPr>
        <p:spPr bwMode="auto">
          <a:xfrm>
            <a:off x="6229350" y="22542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23</a:t>
            </a:r>
          </a:p>
        </p:txBody>
      </p:sp>
      <p:sp>
        <p:nvSpPr>
          <p:cNvPr id="25687" name="Text Box 100"/>
          <p:cNvSpPr txBox="1">
            <a:spLocks noChangeArrowheads="1"/>
          </p:cNvSpPr>
          <p:nvPr/>
        </p:nvSpPr>
        <p:spPr bwMode="auto">
          <a:xfrm>
            <a:off x="6762750" y="14922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24</a:t>
            </a:r>
          </a:p>
        </p:txBody>
      </p:sp>
      <p:sp>
        <p:nvSpPr>
          <p:cNvPr id="25688" name="Text Box 101"/>
          <p:cNvSpPr txBox="1">
            <a:spLocks noChangeArrowheads="1"/>
          </p:cNvSpPr>
          <p:nvPr/>
        </p:nvSpPr>
        <p:spPr bwMode="auto">
          <a:xfrm>
            <a:off x="5397500" y="15875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10</a:t>
            </a:r>
          </a:p>
        </p:txBody>
      </p:sp>
      <p:sp>
        <p:nvSpPr>
          <p:cNvPr id="25689" name="Text Box 102"/>
          <p:cNvSpPr txBox="1">
            <a:spLocks noChangeArrowheads="1"/>
          </p:cNvSpPr>
          <p:nvPr/>
        </p:nvSpPr>
        <p:spPr bwMode="auto">
          <a:xfrm>
            <a:off x="4222750" y="20447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</a:t>
            </a:r>
          </a:p>
        </p:txBody>
      </p:sp>
      <p:sp>
        <p:nvSpPr>
          <p:cNvPr id="25690" name="Text Box 103"/>
          <p:cNvSpPr txBox="1">
            <a:spLocks noChangeArrowheads="1"/>
          </p:cNvSpPr>
          <p:nvPr/>
        </p:nvSpPr>
        <p:spPr bwMode="auto">
          <a:xfrm>
            <a:off x="4756150" y="13144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2</a:t>
            </a:r>
          </a:p>
        </p:txBody>
      </p:sp>
      <p:sp>
        <p:nvSpPr>
          <p:cNvPr id="25691" name="Text Box 104"/>
          <p:cNvSpPr txBox="1">
            <a:spLocks noChangeArrowheads="1"/>
          </p:cNvSpPr>
          <p:nvPr/>
        </p:nvSpPr>
        <p:spPr bwMode="auto">
          <a:xfrm>
            <a:off x="3079750" y="37084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3</a:t>
            </a:r>
          </a:p>
        </p:txBody>
      </p:sp>
      <p:sp>
        <p:nvSpPr>
          <p:cNvPr id="25692" name="Text Box 105"/>
          <p:cNvSpPr txBox="1">
            <a:spLocks noChangeArrowheads="1"/>
          </p:cNvSpPr>
          <p:nvPr/>
        </p:nvSpPr>
        <p:spPr bwMode="auto">
          <a:xfrm>
            <a:off x="3702050" y="28257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4</a:t>
            </a:r>
          </a:p>
        </p:txBody>
      </p:sp>
      <p:sp>
        <p:nvSpPr>
          <p:cNvPr id="25693" name="Text Box 106"/>
          <p:cNvSpPr txBox="1">
            <a:spLocks noChangeArrowheads="1"/>
          </p:cNvSpPr>
          <p:nvPr/>
        </p:nvSpPr>
        <p:spPr bwMode="auto">
          <a:xfrm>
            <a:off x="4876800" y="17653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5</a:t>
            </a:r>
          </a:p>
        </p:txBody>
      </p:sp>
      <p:sp>
        <p:nvSpPr>
          <p:cNvPr id="25694" name="Text Box 107"/>
          <p:cNvSpPr txBox="1">
            <a:spLocks noChangeArrowheads="1"/>
          </p:cNvSpPr>
          <p:nvPr/>
        </p:nvSpPr>
        <p:spPr bwMode="auto">
          <a:xfrm>
            <a:off x="3695700" y="342900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6</a:t>
            </a:r>
          </a:p>
        </p:txBody>
      </p:sp>
      <p:sp>
        <p:nvSpPr>
          <p:cNvPr id="25695" name="Text Box 108"/>
          <p:cNvSpPr txBox="1">
            <a:spLocks noChangeArrowheads="1"/>
          </p:cNvSpPr>
          <p:nvPr/>
        </p:nvSpPr>
        <p:spPr bwMode="auto">
          <a:xfrm>
            <a:off x="4222750" y="27368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7</a:t>
            </a:r>
          </a:p>
        </p:txBody>
      </p:sp>
      <p:sp>
        <p:nvSpPr>
          <p:cNvPr id="25696" name="Text Box 109"/>
          <p:cNvSpPr txBox="1">
            <a:spLocks noChangeArrowheads="1"/>
          </p:cNvSpPr>
          <p:nvPr/>
        </p:nvSpPr>
        <p:spPr bwMode="auto">
          <a:xfrm>
            <a:off x="4375150" y="24828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8</a:t>
            </a:r>
          </a:p>
        </p:txBody>
      </p:sp>
      <p:sp>
        <p:nvSpPr>
          <p:cNvPr id="25697" name="Text Box 110"/>
          <p:cNvSpPr txBox="1">
            <a:spLocks noChangeArrowheads="1"/>
          </p:cNvSpPr>
          <p:nvPr/>
        </p:nvSpPr>
        <p:spPr bwMode="auto">
          <a:xfrm>
            <a:off x="4978400" y="22288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9</a:t>
            </a:r>
          </a:p>
        </p:txBody>
      </p:sp>
      <p:sp>
        <p:nvSpPr>
          <p:cNvPr id="25698" name="Text Box 111"/>
          <p:cNvSpPr txBox="1">
            <a:spLocks noChangeArrowheads="1"/>
          </p:cNvSpPr>
          <p:nvPr/>
        </p:nvSpPr>
        <p:spPr bwMode="auto">
          <a:xfrm>
            <a:off x="6337300" y="4121150"/>
            <a:ext cx="381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900" b="0">
                <a:solidFill>
                  <a:srgbClr val="000099"/>
                </a:solidFill>
                <a:latin typeface="Arial" charset="0"/>
              </a:rPr>
              <a:t>15</a:t>
            </a:r>
          </a:p>
        </p:txBody>
      </p:sp>
      <p:sp>
        <p:nvSpPr>
          <p:cNvPr id="25699" name="Text Box 112"/>
          <p:cNvSpPr txBox="1">
            <a:spLocks noChangeArrowheads="1"/>
          </p:cNvSpPr>
          <p:nvPr/>
        </p:nvSpPr>
        <p:spPr bwMode="auto">
          <a:xfrm>
            <a:off x="6759575" y="4097338"/>
            <a:ext cx="506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b="0">
                <a:latin typeface="Arial" charset="0"/>
              </a:rPr>
              <a:t>Slot #</a:t>
            </a:r>
          </a:p>
        </p:txBody>
      </p:sp>
      <p:sp>
        <p:nvSpPr>
          <p:cNvPr id="25700" name="Rectangle 113"/>
          <p:cNvSpPr>
            <a:spLocks noChangeArrowheads="1"/>
          </p:cNvSpPr>
          <p:nvPr/>
        </p:nvSpPr>
        <p:spPr bwMode="auto">
          <a:xfrm>
            <a:off x="6324600" y="3276600"/>
            <a:ext cx="990600" cy="1143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49618" name="Text Box 114"/>
          <p:cNvSpPr txBox="1">
            <a:spLocks noChangeArrowheads="1"/>
          </p:cNvSpPr>
          <p:nvPr/>
        </p:nvSpPr>
        <p:spPr bwMode="auto">
          <a:xfrm>
            <a:off x="8547100" y="6156325"/>
            <a:ext cx="384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b="0">
                <a:solidFill>
                  <a:schemeClr val="accent2"/>
                </a:solidFill>
                <a:latin typeface="Arial" charset="0"/>
                <a:cs typeface="Arial" charset="0"/>
              </a:rPr>
              <a:t>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90" grpId="0" animBg="1"/>
      <p:bldP spid="1496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AFC0B7E-76E6-4CFD-82EF-03F353FDEE1E}" type="slidenum">
              <a:rPr lang="en-US" b="0">
                <a:latin typeface="+mn-lt"/>
              </a:rPr>
              <a:pPr>
                <a:defRPr/>
              </a:pPr>
              <a:t>43</a:t>
            </a:fld>
            <a:endParaRPr lang="en-US" b="0">
              <a:latin typeface="+mn-lt"/>
            </a:endParaRPr>
          </a:p>
        </p:txBody>
      </p:sp>
      <p:sp>
        <p:nvSpPr>
          <p:cNvPr id="266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The GPS Navigation Problem</a:t>
            </a:r>
          </a:p>
        </p:txBody>
      </p:sp>
      <p:sp>
        <p:nvSpPr>
          <p:cNvPr id="26635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6636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sp>
        <p:nvSpPr>
          <p:cNvPr id="150629" name="Text Box 101"/>
          <p:cNvSpPr txBox="1">
            <a:spLocks noChangeArrowheads="1"/>
          </p:cNvSpPr>
          <p:nvPr/>
        </p:nvSpPr>
        <p:spPr bwMode="auto">
          <a:xfrm>
            <a:off x="1447800" y="1066800"/>
            <a:ext cx="7543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Determine the user position and its clock bias, given the range measurements to four space vehicles  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102"/>
          <p:cNvGrpSpPr>
            <a:grpSpLocks/>
          </p:cNvGrpSpPr>
          <p:nvPr/>
        </p:nvGrpSpPr>
        <p:grpSpPr bwMode="auto">
          <a:xfrm>
            <a:off x="1676400" y="1524000"/>
            <a:ext cx="7261225" cy="1350963"/>
            <a:chOff x="1056" y="960"/>
            <a:chExt cx="4574" cy="851"/>
          </a:xfrm>
        </p:grpSpPr>
        <p:graphicFrame>
          <p:nvGraphicFramePr>
            <p:cNvPr id="26631" name="Object 103"/>
            <p:cNvGraphicFramePr>
              <a:graphicFrameLocks noChangeAspect="1"/>
            </p:cNvGraphicFramePr>
            <p:nvPr/>
          </p:nvGraphicFramePr>
          <p:xfrm>
            <a:off x="1056" y="960"/>
            <a:ext cx="1553" cy="8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98" name="Visio" r:id="rId4" imgW="2854107" imgH="1563112" progId="Visio.Drawing.11">
                    <p:embed/>
                  </p:oleObj>
                </mc:Choice>
                <mc:Fallback>
                  <p:oleObj name="Visio" r:id="rId4" imgW="2854107" imgH="1563112" progId="Visio.Drawing.11">
                    <p:embed/>
                    <p:pic>
                      <p:nvPicPr>
                        <p:cNvPr id="0" name="Object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960"/>
                          <a:ext cx="1553" cy="8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32" name="Object 104"/>
            <p:cNvGraphicFramePr>
              <a:graphicFrameLocks noChangeAspect="1"/>
            </p:cNvGraphicFramePr>
            <p:nvPr/>
          </p:nvGraphicFramePr>
          <p:xfrm>
            <a:off x="3492" y="1268"/>
            <a:ext cx="62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99" name="Equation" r:id="rId6" imgW="990360" imgH="571320" progId="Equation.3">
                    <p:embed/>
                  </p:oleObj>
                </mc:Choice>
                <mc:Fallback>
                  <p:oleObj name="Equation" r:id="rId6" imgW="990360" imgH="571320" progId="Equation.3">
                    <p:embed/>
                    <p:pic>
                      <p:nvPicPr>
                        <p:cNvPr id="0" name="Object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92" y="1268"/>
                          <a:ext cx="624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2" name="Text Box 105"/>
            <p:cNvSpPr txBox="1">
              <a:spLocks noChangeArrowheads="1"/>
            </p:cNvSpPr>
            <p:nvPr/>
          </p:nvSpPr>
          <p:spPr bwMode="auto">
            <a:xfrm>
              <a:off x="2976" y="1008"/>
              <a:ext cx="20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User position from vector triangle</a:t>
              </a:r>
            </a:p>
          </p:txBody>
        </p:sp>
        <p:sp>
          <p:nvSpPr>
            <p:cNvPr id="26653" name="Text Box 106"/>
            <p:cNvSpPr txBox="1">
              <a:spLocks noChangeArrowheads="1"/>
            </p:cNvSpPr>
            <p:nvPr/>
          </p:nvSpPr>
          <p:spPr bwMode="auto">
            <a:xfrm>
              <a:off x="4512" y="1200"/>
              <a:ext cx="1118" cy="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U</a:t>
              </a:r>
              <a:r>
                <a:rPr lang="en-US" sz="1200">
                  <a:latin typeface="Times New Roman" pitchFamily="18" charset="0"/>
                </a:rPr>
                <a:t>  User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 I</a:t>
              </a:r>
              <a:r>
                <a:rPr lang="en-US" sz="1200">
                  <a:latin typeface="Times New Roman" pitchFamily="18" charset="0"/>
                </a:rPr>
                <a:t>   Earth center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S</a:t>
              </a:r>
              <a:r>
                <a:rPr lang="en-US" sz="1200" b="0" baseline="-25000">
                  <a:latin typeface="Times New Roman" pitchFamily="18" charset="0"/>
                </a:rPr>
                <a:t>i  </a:t>
              </a:r>
              <a:r>
                <a:rPr lang="en-US" sz="1200">
                  <a:latin typeface="Times New Roman" pitchFamily="18" charset="0"/>
                </a:rPr>
                <a:t> </a:t>
              </a:r>
              <a:r>
                <a:rPr lang="en-US" sz="1200" b="0" i="1">
                  <a:latin typeface="Times New Roman" pitchFamily="18" charset="0"/>
                </a:rPr>
                <a:t>i</a:t>
              </a:r>
              <a:r>
                <a:rPr lang="en-US" sz="1200">
                  <a:latin typeface="Times New Roman" pitchFamily="18" charset="0"/>
                </a:rPr>
                <a:t>-</a:t>
              </a:r>
              <a:r>
                <a:rPr lang="en-US" sz="1200" b="0">
                  <a:latin typeface="Times New Roman" pitchFamily="18" charset="0"/>
                </a:rPr>
                <a:t>th</a:t>
              </a:r>
              <a:r>
                <a:rPr lang="en-US" sz="1200">
                  <a:latin typeface="Times New Roman" pitchFamily="18" charset="0"/>
                </a:rPr>
                <a:t> space vehicle</a:t>
              </a:r>
            </a:p>
          </p:txBody>
        </p:sp>
      </p:grpSp>
      <p:grpSp>
        <p:nvGrpSpPr>
          <p:cNvPr id="3" name="Group 107"/>
          <p:cNvGrpSpPr>
            <a:grpSpLocks/>
          </p:cNvGrpSpPr>
          <p:nvPr/>
        </p:nvGrpSpPr>
        <p:grpSpPr bwMode="auto">
          <a:xfrm>
            <a:off x="1676400" y="2895600"/>
            <a:ext cx="5346700" cy="571500"/>
            <a:chOff x="1056" y="1824"/>
            <a:chExt cx="3368" cy="360"/>
          </a:xfrm>
        </p:grpSpPr>
        <p:sp>
          <p:nvSpPr>
            <p:cNvPr id="26651" name="Text Box 108"/>
            <p:cNvSpPr txBox="1">
              <a:spLocks noChangeArrowheads="1"/>
            </p:cNvSpPr>
            <p:nvPr/>
          </p:nvSpPr>
          <p:spPr bwMode="auto">
            <a:xfrm>
              <a:off x="1056" y="1824"/>
              <a:ext cx="211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User to SV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distance</a:t>
              </a:r>
              <a:r>
                <a:rPr lang="en-US" sz="1400">
                  <a:latin typeface="Times New Roman" pitchFamily="18" charset="0"/>
                </a:rPr>
                <a:t> obtained by scalar multiplication with unit vector</a:t>
              </a:r>
            </a:p>
          </p:txBody>
        </p:sp>
        <p:graphicFrame>
          <p:nvGraphicFramePr>
            <p:cNvPr id="26630" name="Object 109"/>
            <p:cNvGraphicFramePr>
              <a:graphicFrameLocks noChangeAspect="1"/>
            </p:cNvGraphicFramePr>
            <p:nvPr/>
          </p:nvGraphicFramePr>
          <p:xfrm>
            <a:off x="3312" y="1824"/>
            <a:ext cx="1112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0" name="Equation" r:id="rId8" imgW="1765080" imgH="571320" progId="Equation.3">
                    <p:embed/>
                  </p:oleObj>
                </mc:Choice>
                <mc:Fallback>
                  <p:oleObj name="Equation" r:id="rId8" imgW="1765080" imgH="571320" progId="Equation.3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824"/>
                          <a:ext cx="1112" cy="3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10"/>
          <p:cNvGrpSpPr>
            <a:grpSpLocks/>
          </p:cNvGrpSpPr>
          <p:nvPr/>
        </p:nvGrpSpPr>
        <p:grpSpPr bwMode="auto">
          <a:xfrm>
            <a:off x="1676400" y="3657600"/>
            <a:ext cx="7010400" cy="517525"/>
            <a:chOff x="1056" y="2304"/>
            <a:chExt cx="4416" cy="326"/>
          </a:xfrm>
        </p:grpSpPr>
        <p:sp>
          <p:nvSpPr>
            <p:cNvPr id="26649" name="Text Box 111"/>
            <p:cNvSpPr txBox="1">
              <a:spLocks noChangeArrowheads="1"/>
            </p:cNvSpPr>
            <p:nvPr/>
          </p:nvSpPr>
          <p:spPr bwMode="auto">
            <a:xfrm>
              <a:off x="1056" y="2304"/>
              <a:ext cx="211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Range measurement is corrupted by unknown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user clock bias</a:t>
              </a:r>
            </a:p>
          </p:txBody>
        </p:sp>
        <p:graphicFrame>
          <p:nvGraphicFramePr>
            <p:cNvPr id="26629" name="Object 112"/>
            <p:cNvGraphicFramePr>
              <a:graphicFrameLocks noChangeAspect="1"/>
            </p:cNvGraphicFramePr>
            <p:nvPr/>
          </p:nvGraphicFramePr>
          <p:xfrm>
            <a:off x="3360" y="2379"/>
            <a:ext cx="87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1" name="Equation" r:id="rId10" imgW="1384200" imgH="304560" progId="Equation.3">
                    <p:embed/>
                  </p:oleObj>
                </mc:Choice>
                <mc:Fallback>
                  <p:oleObj name="Equation" r:id="rId10" imgW="1384200" imgH="304560" progId="Equation.3">
                    <p:embed/>
                    <p:pic>
                      <p:nvPicPr>
                        <p:cNvPr id="0" name="Object 1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379"/>
                          <a:ext cx="872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50" name="Text Box 113"/>
            <p:cNvSpPr txBox="1">
              <a:spLocks noChangeArrowheads="1"/>
            </p:cNvSpPr>
            <p:nvPr/>
          </p:nvSpPr>
          <p:spPr bwMode="auto">
            <a:xfrm>
              <a:off x="4512" y="2304"/>
              <a:ext cx="960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c</a:t>
              </a:r>
              <a:r>
                <a:rPr lang="en-US" sz="1200">
                  <a:latin typeface="Times New Roman" pitchFamily="18" charset="0"/>
                </a:rPr>
                <a:t>     Speed of light</a:t>
              </a:r>
            </a:p>
            <a:p>
              <a:pPr eaLnBrk="1" hangingPunct="1">
                <a:lnSpc>
                  <a:spcPct val="50000"/>
                </a:lnSpc>
                <a:spcBef>
                  <a:spcPct val="50000"/>
                </a:spcBef>
              </a:pPr>
              <a:r>
                <a:rPr lang="en-US" sz="1200" b="0" i="1">
                  <a:latin typeface="Times New Roman" pitchFamily="18" charset="0"/>
                </a:rPr>
                <a:t>T</a:t>
              </a:r>
              <a:r>
                <a:rPr lang="en-US" sz="1200" b="0" i="1" baseline="-25000">
                  <a:latin typeface="Times New Roman" pitchFamily="18" charset="0"/>
                </a:rPr>
                <a:t>b</a:t>
              </a:r>
              <a:r>
                <a:rPr lang="en-US" sz="1200">
                  <a:latin typeface="Times New Roman" pitchFamily="18" charset="0"/>
                </a:rPr>
                <a:t>   User clock bias</a:t>
              </a:r>
            </a:p>
          </p:txBody>
        </p:sp>
      </p:grpSp>
      <p:grpSp>
        <p:nvGrpSpPr>
          <p:cNvPr id="5" name="Group 114"/>
          <p:cNvGrpSpPr>
            <a:grpSpLocks/>
          </p:cNvGrpSpPr>
          <p:nvPr/>
        </p:nvGrpSpPr>
        <p:grpSpPr bwMode="auto">
          <a:xfrm>
            <a:off x="1676400" y="4419600"/>
            <a:ext cx="5861050" cy="517525"/>
            <a:chOff x="1056" y="2784"/>
            <a:chExt cx="3692" cy="326"/>
          </a:xfrm>
        </p:grpSpPr>
        <p:sp>
          <p:nvSpPr>
            <p:cNvPr id="26648" name="Text Box 115"/>
            <p:cNvSpPr txBox="1">
              <a:spLocks noChangeArrowheads="1"/>
            </p:cNvSpPr>
            <p:nvPr/>
          </p:nvSpPr>
          <p:spPr bwMode="auto">
            <a:xfrm>
              <a:off x="1056" y="2784"/>
              <a:ext cx="220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Substituting measurement equation into previous equation provides the solution</a:t>
              </a:r>
            </a:p>
          </p:txBody>
        </p:sp>
        <p:graphicFrame>
          <p:nvGraphicFramePr>
            <p:cNvPr id="26628" name="Object 116"/>
            <p:cNvGraphicFramePr>
              <a:graphicFrameLocks noChangeAspect="1"/>
            </p:cNvGraphicFramePr>
            <p:nvPr/>
          </p:nvGraphicFramePr>
          <p:xfrm>
            <a:off x="3356" y="2916"/>
            <a:ext cx="13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2" name="Equation" r:id="rId12" imgW="2209680" imgH="304560" progId="Equation.3">
                    <p:embed/>
                  </p:oleObj>
                </mc:Choice>
                <mc:Fallback>
                  <p:oleObj name="Equation" r:id="rId12" imgW="2209680" imgH="304560" progId="Equation.3">
                    <p:embed/>
                    <p:pic>
                      <p:nvPicPr>
                        <p:cNvPr id="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6" y="2916"/>
                          <a:ext cx="1392" cy="1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17"/>
          <p:cNvGrpSpPr>
            <a:grpSpLocks/>
          </p:cNvGrpSpPr>
          <p:nvPr/>
        </p:nvGrpSpPr>
        <p:grpSpPr bwMode="auto">
          <a:xfrm>
            <a:off x="1524000" y="5181600"/>
            <a:ext cx="7361238" cy="1341438"/>
            <a:chOff x="960" y="3264"/>
            <a:chExt cx="4637" cy="845"/>
          </a:xfrm>
        </p:grpSpPr>
        <p:sp>
          <p:nvSpPr>
            <p:cNvPr id="26643" name="Text Box 118"/>
            <p:cNvSpPr txBox="1">
              <a:spLocks noChangeArrowheads="1"/>
            </p:cNvSpPr>
            <p:nvPr/>
          </p:nvSpPr>
          <p:spPr bwMode="auto">
            <a:xfrm>
              <a:off x="960" y="3264"/>
              <a:ext cx="254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GPS </a:t>
              </a:r>
              <a:r>
                <a:rPr lang="en-US" sz="1600">
                  <a:solidFill>
                    <a:schemeClr val="accent2"/>
                  </a:solidFill>
                  <a:latin typeface="Times New Roman" pitchFamily="18" charset="0"/>
                </a:rPr>
                <a:t>navigation equation</a:t>
              </a:r>
              <a:endParaRPr lang="en-US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sp>
          <p:nvSpPr>
            <p:cNvPr id="26644" name="Text Box 119"/>
            <p:cNvSpPr txBox="1">
              <a:spLocks noChangeArrowheads="1"/>
            </p:cNvSpPr>
            <p:nvPr/>
          </p:nvSpPr>
          <p:spPr bwMode="auto">
            <a:xfrm>
              <a:off x="1056" y="3504"/>
              <a:ext cx="44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Calculating user position s</a:t>
              </a:r>
              <a:r>
                <a:rPr lang="en-US" sz="1400" b="0" i="1" baseline="-25000">
                  <a:latin typeface="Times New Roman" pitchFamily="18" charset="0"/>
                </a:rPr>
                <a:t>UI</a:t>
              </a:r>
              <a:r>
                <a:rPr lang="en-US" sz="1400">
                  <a:latin typeface="Times New Roman" pitchFamily="18" charset="0"/>
                </a:rPr>
                <a:t> and user clock bias </a:t>
              </a:r>
              <a:r>
                <a:rPr lang="en-US" sz="1400" b="0" i="1">
                  <a:latin typeface="Times New Roman" pitchFamily="18" charset="0"/>
                </a:rPr>
                <a:t>T</a:t>
              </a:r>
              <a:r>
                <a:rPr lang="en-US" sz="1400" b="0" i="1" baseline="-25000">
                  <a:latin typeface="Times New Roman" pitchFamily="18" charset="0"/>
                </a:rPr>
                <a:t>b</a:t>
              </a:r>
              <a:r>
                <a:rPr lang="en-US" sz="1400">
                  <a:latin typeface="Times New Roman" pitchFamily="18" charset="0"/>
                </a:rPr>
                <a:t> from four range measurements</a:t>
              </a:r>
            </a:p>
          </p:txBody>
        </p:sp>
        <p:graphicFrame>
          <p:nvGraphicFramePr>
            <p:cNvPr id="26626" name="Object 120"/>
            <p:cNvGraphicFramePr>
              <a:graphicFrameLocks noChangeAspect="1"/>
            </p:cNvGraphicFramePr>
            <p:nvPr/>
          </p:nvGraphicFramePr>
          <p:xfrm>
            <a:off x="1113" y="3671"/>
            <a:ext cx="864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3" name="Equation" r:id="rId14" imgW="1371600" imgH="266400" progId="Equation.3">
                    <p:embed/>
                  </p:oleObj>
                </mc:Choice>
                <mc:Fallback>
                  <p:oleObj name="Equation" r:id="rId14" imgW="1371600" imgH="266400" progId="Equation.3">
                    <p:embed/>
                    <p:pic>
                      <p:nvPicPr>
                        <p:cNvPr id="0" name="Object 1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3" y="3671"/>
                          <a:ext cx="864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5" name="Text Box 121"/>
            <p:cNvSpPr txBox="1">
              <a:spLocks noChangeArrowheads="1"/>
            </p:cNvSpPr>
            <p:nvPr/>
          </p:nvSpPr>
          <p:spPr bwMode="auto">
            <a:xfrm>
              <a:off x="1972" y="3642"/>
              <a:ext cx="249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and the accurately known satellite positions </a:t>
              </a:r>
            </a:p>
          </p:txBody>
        </p:sp>
        <p:graphicFrame>
          <p:nvGraphicFramePr>
            <p:cNvPr id="26627" name="Object 122"/>
            <p:cNvGraphicFramePr>
              <a:graphicFrameLocks noChangeAspect="1"/>
            </p:cNvGraphicFramePr>
            <p:nvPr/>
          </p:nvGraphicFramePr>
          <p:xfrm>
            <a:off x="4174" y="3669"/>
            <a:ext cx="71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704" name="Equation" r:id="rId16" imgW="1130040" imgH="266400" progId="Equation.3">
                    <p:embed/>
                  </p:oleObj>
                </mc:Choice>
                <mc:Fallback>
                  <p:oleObj name="Equation" r:id="rId16" imgW="1130040" imgH="266400" progId="Equation.3">
                    <p:embed/>
                    <p:pic>
                      <p:nvPicPr>
                        <p:cNvPr id="0" name="Object 1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4" y="3669"/>
                          <a:ext cx="712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6" name="Text Box 123"/>
            <p:cNvSpPr txBox="1">
              <a:spLocks noChangeArrowheads="1"/>
            </p:cNvSpPr>
            <p:nvPr/>
          </p:nvSpPr>
          <p:spPr bwMode="auto">
            <a:xfrm>
              <a:off x="1054" y="3837"/>
              <a:ext cx="2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Non-linear equations!</a:t>
              </a:r>
            </a:p>
          </p:txBody>
        </p:sp>
        <p:sp>
          <p:nvSpPr>
            <p:cNvPr id="26647" name="Text Box 124"/>
            <p:cNvSpPr txBox="1">
              <a:spLocks noChangeArrowheads="1"/>
            </p:cNvSpPr>
            <p:nvPr/>
          </p:nvSpPr>
          <p:spPr bwMode="auto">
            <a:xfrm>
              <a:off x="5355" y="3878"/>
              <a:ext cx="2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2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BA3EE254-D21A-499E-9957-4ABFB5C5943A}" type="slidenum">
              <a:rPr lang="en-US" b="0">
                <a:latin typeface="+mn-lt"/>
              </a:rPr>
              <a:pPr>
                <a:defRPr/>
              </a:pPr>
              <a:t>44</a:t>
            </a:fld>
            <a:endParaRPr lang="en-US" b="0">
              <a:latin typeface="+mn-lt"/>
            </a:endParaRPr>
          </a:p>
        </p:txBody>
      </p:sp>
      <p:sp>
        <p:nvSpPr>
          <p:cNvPr id="2765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Linearization of GPS Navigation Equation</a:t>
            </a:r>
          </a:p>
        </p:txBody>
      </p:sp>
      <p:sp>
        <p:nvSpPr>
          <p:cNvPr id="27658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7659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sp>
        <p:nvSpPr>
          <p:cNvPr id="151581" name="Text Box 29"/>
          <p:cNvSpPr txBox="1">
            <a:spLocks noChangeArrowheads="1"/>
          </p:cNvSpPr>
          <p:nvPr/>
        </p:nvSpPr>
        <p:spPr bwMode="auto">
          <a:xfrm>
            <a:off x="1447800" y="1066800"/>
            <a:ext cx="754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Linearizing the navigation equations wrt the current user position   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676400" y="2286000"/>
            <a:ext cx="5867400" cy="673100"/>
            <a:chOff x="1056" y="1440"/>
            <a:chExt cx="3696" cy="424"/>
          </a:xfrm>
        </p:grpSpPr>
        <p:sp>
          <p:nvSpPr>
            <p:cNvPr id="27674" name="Text Box 31"/>
            <p:cNvSpPr txBox="1">
              <a:spLocks noChangeArrowheads="1"/>
            </p:cNvSpPr>
            <p:nvPr/>
          </p:nvSpPr>
          <p:spPr bwMode="auto">
            <a:xfrm>
              <a:off x="1056" y="1440"/>
              <a:ext cx="230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Substituting into the navigation equation</a:t>
              </a:r>
            </a:p>
          </p:txBody>
        </p:sp>
        <p:graphicFrame>
          <p:nvGraphicFramePr>
            <p:cNvPr id="27655" name="Object 32"/>
            <p:cNvGraphicFramePr>
              <a:graphicFrameLocks noChangeAspect="1"/>
            </p:cNvGraphicFramePr>
            <p:nvPr/>
          </p:nvGraphicFramePr>
          <p:xfrm>
            <a:off x="1920" y="1680"/>
            <a:ext cx="2832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3" name="Equation" r:id="rId4" imgW="4495680" imgH="291960" progId="Equation.3">
                    <p:embed/>
                  </p:oleObj>
                </mc:Choice>
                <mc:Fallback>
                  <p:oleObj name="Equation" r:id="rId4" imgW="4495680" imgH="29196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680"/>
                          <a:ext cx="2832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1585" name="Text Box 33"/>
          <p:cNvSpPr txBox="1">
            <a:spLocks noChangeArrowheads="1"/>
          </p:cNvSpPr>
          <p:nvPr/>
        </p:nvSpPr>
        <p:spPr bwMode="auto">
          <a:xfrm>
            <a:off x="1676400" y="2994025"/>
            <a:ext cx="7162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The underlined terms are the navigation equation at the neighboring position and are therefore satisfied identically. </a:t>
            </a: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1676400" y="1447800"/>
            <a:ext cx="5308600" cy="889000"/>
            <a:chOff x="1056" y="912"/>
            <a:chExt cx="3344" cy="560"/>
          </a:xfrm>
        </p:grpSpPr>
        <p:sp>
          <p:nvSpPr>
            <p:cNvPr id="27672" name="Text Box 35"/>
            <p:cNvSpPr txBox="1">
              <a:spLocks noChangeArrowheads="1"/>
            </p:cNvSpPr>
            <p:nvPr/>
          </p:nvSpPr>
          <p:spPr bwMode="auto">
            <a:xfrm>
              <a:off x="1056" y="912"/>
              <a:ext cx="2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Introducing scalar perturbations</a:t>
              </a:r>
            </a:p>
          </p:txBody>
        </p:sp>
        <p:graphicFrame>
          <p:nvGraphicFramePr>
            <p:cNvPr id="27654" name="Object 36"/>
            <p:cNvGraphicFramePr>
              <a:graphicFrameLocks noChangeAspect="1"/>
            </p:cNvGraphicFramePr>
            <p:nvPr/>
          </p:nvGraphicFramePr>
          <p:xfrm>
            <a:off x="3232" y="960"/>
            <a:ext cx="1168" cy="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4" name="Equation" r:id="rId6" imgW="1854000" imgH="812520" progId="Equation.3">
                    <p:embed/>
                  </p:oleObj>
                </mc:Choice>
                <mc:Fallback>
                  <p:oleObj name="Equation" r:id="rId6" imgW="1854000" imgH="81252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2" y="960"/>
                          <a:ext cx="1168" cy="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73" name="Text Box 37"/>
            <p:cNvSpPr txBox="1">
              <a:spLocks noChangeArrowheads="1"/>
            </p:cNvSpPr>
            <p:nvPr/>
          </p:nvSpPr>
          <p:spPr bwMode="auto">
            <a:xfrm>
              <a:off x="1248" y="1152"/>
              <a:ext cx="192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current value = neighboring value - increase</a:t>
              </a: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676400" y="3505200"/>
            <a:ext cx="6835775" cy="685800"/>
            <a:chOff x="1056" y="2208"/>
            <a:chExt cx="4306" cy="432"/>
          </a:xfrm>
        </p:grpSpPr>
        <p:graphicFrame>
          <p:nvGraphicFramePr>
            <p:cNvPr id="27651" name="Object 39"/>
            <p:cNvGraphicFramePr>
              <a:graphicFrameLocks noChangeAspect="1"/>
            </p:cNvGraphicFramePr>
            <p:nvPr/>
          </p:nvGraphicFramePr>
          <p:xfrm>
            <a:off x="2604" y="2448"/>
            <a:ext cx="1256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5" name="Equation" r:id="rId8" imgW="1993680" imgH="304560" progId="Equation.3">
                    <p:embed/>
                  </p:oleObj>
                </mc:Choice>
                <mc:Fallback>
                  <p:oleObj name="Equation" r:id="rId8" imgW="1993680" imgH="30456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4" y="2448"/>
                          <a:ext cx="1256" cy="192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669" name="Group 40"/>
            <p:cNvGrpSpPr>
              <a:grpSpLocks/>
            </p:cNvGrpSpPr>
            <p:nvPr/>
          </p:nvGrpSpPr>
          <p:grpSpPr bwMode="auto">
            <a:xfrm>
              <a:off x="1056" y="2208"/>
              <a:ext cx="4306" cy="204"/>
              <a:chOff x="1056" y="2400"/>
              <a:chExt cx="4306" cy="204"/>
            </a:xfrm>
          </p:grpSpPr>
          <p:sp>
            <p:nvSpPr>
              <p:cNvPr id="27670" name="Text Box 41"/>
              <p:cNvSpPr txBox="1">
                <a:spLocks noChangeArrowheads="1"/>
              </p:cNvSpPr>
              <p:nvPr/>
            </p:nvSpPr>
            <p:spPr bwMode="auto">
              <a:xfrm>
                <a:off x="1056" y="2400"/>
                <a:ext cx="120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3038" indent="-173038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– Changing sign</a:t>
                </a:r>
              </a:p>
            </p:txBody>
          </p:sp>
          <p:graphicFrame>
            <p:nvGraphicFramePr>
              <p:cNvPr id="27653" name="Object 42"/>
              <p:cNvGraphicFramePr>
                <a:graphicFrameLocks noChangeAspect="1"/>
              </p:cNvGraphicFramePr>
              <p:nvPr/>
            </p:nvGraphicFramePr>
            <p:xfrm>
              <a:off x="2020" y="2436"/>
              <a:ext cx="520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16" name="Equation" r:id="rId10" imgW="825480" imgH="266400" progId="Equation.3">
                      <p:embed/>
                    </p:oleObj>
                  </mc:Choice>
                  <mc:Fallback>
                    <p:oleObj name="Equation" r:id="rId10" imgW="825480" imgH="266400" progId="Equation.3">
                      <p:embed/>
                      <p:pic>
                        <p:nvPicPr>
                          <p:cNvPr id="0" name="Object 4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20" y="2436"/>
                            <a:ext cx="520" cy="1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7671" name="Text Box 43"/>
              <p:cNvSpPr txBox="1">
                <a:spLocks noChangeArrowheads="1"/>
              </p:cNvSpPr>
              <p:nvPr/>
            </p:nvSpPr>
            <p:spPr bwMode="auto">
              <a:xfrm>
                <a:off x="2530" y="2406"/>
                <a:ext cx="283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3038" indent="-173038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yields the four </a:t>
                </a:r>
                <a:r>
                  <a:rPr lang="en-US" sz="1400">
                    <a:solidFill>
                      <a:schemeClr val="accent2"/>
                    </a:solidFill>
                    <a:latin typeface="Times New Roman" pitchFamily="18" charset="0"/>
                  </a:rPr>
                  <a:t>linearized navigation equations</a:t>
                </a:r>
              </a:p>
            </p:txBody>
          </p:sp>
        </p:grpSp>
        <p:graphicFrame>
          <p:nvGraphicFramePr>
            <p:cNvPr id="27652" name="Object 44"/>
            <p:cNvGraphicFramePr>
              <a:graphicFrameLocks noChangeAspect="1"/>
            </p:cNvGraphicFramePr>
            <p:nvPr/>
          </p:nvGraphicFramePr>
          <p:xfrm>
            <a:off x="4196" y="2472"/>
            <a:ext cx="480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7" name="Equation" r:id="rId12" imgW="761760" imgH="228600" progId="Equation.3">
                    <p:embed/>
                  </p:oleObj>
                </mc:Choice>
                <mc:Fallback>
                  <p:oleObj name="Equation" r:id="rId12" imgW="761760" imgH="22860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6" y="2472"/>
                          <a:ext cx="480" cy="1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1676400" y="4191000"/>
            <a:ext cx="7208838" cy="2332038"/>
            <a:chOff x="1056" y="2640"/>
            <a:chExt cx="4541" cy="1469"/>
          </a:xfrm>
        </p:grpSpPr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1056" y="2640"/>
              <a:ext cx="45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For computations, the vectors are coordinated in inertial axes  ]</a:t>
              </a:r>
              <a:r>
                <a:rPr lang="en-US" sz="1400" b="0" i="1" baseline="30000">
                  <a:latin typeface="Times New Roman" pitchFamily="18" charset="0"/>
                </a:rPr>
                <a:t>I</a:t>
              </a:r>
            </a:p>
          </p:txBody>
        </p:sp>
        <p:graphicFrame>
          <p:nvGraphicFramePr>
            <p:cNvPr id="27650" name="Object 47"/>
            <p:cNvGraphicFramePr>
              <a:graphicFrameLocks noChangeAspect="1"/>
            </p:cNvGraphicFramePr>
            <p:nvPr/>
          </p:nvGraphicFramePr>
          <p:xfrm>
            <a:off x="2552" y="2928"/>
            <a:ext cx="1416" cy="6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8" name="Equation" r:id="rId14" imgW="2247840" imgH="1104840" progId="Equation.3">
                    <p:embed/>
                  </p:oleObj>
                </mc:Choice>
                <mc:Fallback>
                  <p:oleObj name="Equation" r:id="rId14" imgW="2247840" imgH="1104840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2" y="2928"/>
                          <a:ext cx="1416" cy="69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67" name="Text Box 48"/>
            <p:cNvSpPr txBox="1">
              <a:spLocks noChangeArrowheads="1"/>
            </p:cNvSpPr>
            <p:nvPr/>
          </p:nvSpPr>
          <p:spPr bwMode="auto">
            <a:xfrm>
              <a:off x="1056" y="3696"/>
              <a:ext cx="441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Abbreviated as   H x = z, the linearized navigation equation calculates the state x given the measurement  z , with H as the measurement matrix   </a:t>
              </a:r>
              <a:endParaRPr lang="en-US" sz="1400" b="0" i="1" baseline="30000">
                <a:latin typeface="Times New Roman" pitchFamily="18" charset="0"/>
              </a:endParaRPr>
            </a:p>
          </p:txBody>
        </p:sp>
        <p:sp>
          <p:nvSpPr>
            <p:cNvPr id="27668" name="Text Box 49"/>
            <p:cNvSpPr txBox="1">
              <a:spLocks noChangeArrowheads="1"/>
            </p:cNvSpPr>
            <p:nvPr/>
          </p:nvSpPr>
          <p:spPr bwMode="auto">
            <a:xfrm>
              <a:off x="5355" y="3878"/>
              <a:ext cx="2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81" grpId="0"/>
      <p:bldP spid="15158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EAA6934-681A-420B-B73A-C2AA2958FDA6}" type="slidenum">
              <a:rPr lang="en-US" b="0">
                <a:latin typeface="+mn-lt"/>
              </a:rPr>
              <a:pPr>
                <a:defRPr/>
              </a:pPr>
              <a:t>45</a:t>
            </a:fld>
            <a:endParaRPr lang="en-US" b="0">
              <a:latin typeface="+mn-lt"/>
            </a:endParaRPr>
          </a:p>
        </p:txBody>
      </p:sp>
      <p:sp>
        <p:nvSpPr>
          <p:cNvPr id="2868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Geometric Dilution of Precision Calculations</a:t>
            </a:r>
          </a:p>
        </p:txBody>
      </p:sp>
      <p:sp>
        <p:nvSpPr>
          <p:cNvPr id="28682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8683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sp>
        <p:nvSpPr>
          <p:cNvPr id="152602" name="Text Box 26"/>
          <p:cNvSpPr txBox="1">
            <a:spLocks noChangeArrowheads="1"/>
          </p:cNvSpPr>
          <p:nvPr/>
        </p:nvSpPr>
        <p:spPr bwMode="auto">
          <a:xfrm>
            <a:off x="1447800" y="1066800"/>
            <a:ext cx="754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Error propagation in GPS navigation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1676400" y="1447800"/>
            <a:ext cx="5532438" cy="517525"/>
            <a:chOff x="1056" y="912"/>
            <a:chExt cx="3485" cy="326"/>
          </a:xfrm>
        </p:grpSpPr>
        <p:graphicFrame>
          <p:nvGraphicFramePr>
            <p:cNvPr id="28679" name="Object 28"/>
            <p:cNvGraphicFramePr>
              <a:graphicFrameLocks noChangeAspect="1"/>
            </p:cNvGraphicFramePr>
            <p:nvPr/>
          </p:nvGraphicFramePr>
          <p:xfrm>
            <a:off x="4133" y="1013"/>
            <a:ext cx="408" cy="1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6" name="Equation" r:id="rId4" imgW="647640" imgH="203040" progId="Equation.3">
                    <p:embed/>
                  </p:oleObj>
                </mc:Choice>
                <mc:Fallback>
                  <p:oleObj name="Equation" r:id="rId4" imgW="647640" imgH="20304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33" y="1013"/>
                          <a:ext cx="408" cy="1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707" name="Text Box 29"/>
            <p:cNvSpPr txBox="1">
              <a:spLocks noChangeArrowheads="1"/>
            </p:cNvSpPr>
            <p:nvPr/>
          </p:nvSpPr>
          <p:spPr bwMode="auto">
            <a:xfrm>
              <a:off x="1056" y="912"/>
              <a:ext cx="2256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Just as the neighboring user x is related to the change in measurements z</a:t>
              </a:r>
              <a:endParaRPr lang="en-US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30"/>
          <p:cNvGrpSpPr>
            <a:grpSpLocks/>
          </p:cNvGrpSpPr>
          <p:nvPr/>
        </p:nvGrpSpPr>
        <p:grpSpPr bwMode="auto">
          <a:xfrm>
            <a:off x="1662113" y="3157538"/>
            <a:ext cx="6442075" cy="730250"/>
            <a:chOff x="1056" y="2112"/>
            <a:chExt cx="4058" cy="460"/>
          </a:xfrm>
        </p:grpSpPr>
        <p:sp>
          <p:nvSpPr>
            <p:cNvPr id="28706" name="Text Box 31"/>
            <p:cNvSpPr txBox="1">
              <a:spLocks noChangeArrowheads="1"/>
            </p:cNvSpPr>
            <p:nvPr/>
          </p:nvSpPr>
          <p:spPr bwMode="auto">
            <a:xfrm>
              <a:off x="1056" y="2112"/>
              <a:ext cx="2352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Transformation</a:t>
              </a:r>
              <a:r>
                <a:rPr lang="en-US" sz="1400">
                  <a:latin typeface="Times New Roman" pitchFamily="18" charset="0"/>
                </a:rPr>
                <a:t> of measurement errors into user position and timing errors (substitute </a:t>
              </a:r>
              <a:r>
                <a:rPr lang="en-US" sz="1400" b="0">
                  <a:latin typeface="Times New Roman" pitchFamily="18" charset="0"/>
                </a:rPr>
                <a:t>(a)</a:t>
              </a:r>
              <a:r>
                <a:rPr lang="en-US" sz="1400">
                  <a:latin typeface="Times New Roman" pitchFamily="18" charset="0"/>
                </a:rPr>
                <a:t> into </a:t>
              </a:r>
              <a:r>
                <a:rPr lang="en-US" sz="1400" b="0">
                  <a:latin typeface="Times New Roman" pitchFamily="18" charset="0"/>
                </a:rPr>
                <a:t>(b)</a:t>
              </a:r>
              <a:r>
                <a:rPr lang="en-US" sz="1400">
                  <a:latin typeface="Times New Roman" pitchFamily="18" charset="0"/>
                </a:rPr>
                <a:t> and with </a:t>
              </a:r>
              <a:r>
                <a:rPr lang="en-US" sz="1400" b="0">
                  <a:latin typeface="Times New Roman" pitchFamily="18" charset="0"/>
                </a:rPr>
                <a:t>(c))</a:t>
              </a:r>
              <a:r>
                <a:rPr lang="en-US" sz="140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28678" name="Object 32"/>
            <p:cNvGraphicFramePr>
              <a:graphicFrameLocks noChangeAspect="1"/>
            </p:cNvGraphicFramePr>
            <p:nvPr/>
          </p:nvGraphicFramePr>
          <p:xfrm>
            <a:off x="3818" y="2208"/>
            <a:ext cx="1296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47" name="Equation" r:id="rId6" imgW="2057400" imgH="279360" progId="Equation.3">
                    <p:embed/>
                  </p:oleObj>
                </mc:Choice>
                <mc:Fallback>
                  <p:oleObj name="Equation" r:id="rId6" imgW="2057400" imgH="279360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8" y="2208"/>
                          <a:ext cx="1296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676400" y="1928813"/>
            <a:ext cx="6248400" cy="517525"/>
            <a:chOff x="1056" y="1248"/>
            <a:chExt cx="3936" cy="326"/>
          </a:xfrm>
        </p:grpSpPr>
        <p:sp>
          <p:nvSpPr>
            <p:cNvPr id="28703" name="Text Box 34"/>
            <p:cNvSpPr txBox="1">
              <a:spLocks noChangeArrowheads="1"/>
            </p:cNvSpPr>
            <p:nvPr/>
          </p:nvSpPr>
          <p:spPr bwMode="auto">
            <a:xfrm>
              <a:off x="1056" y="1248"/>
              <a:ext cx="2352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…so is its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error</a:t>
              </a:r>
              <a:r>
                <a:rPr lang="en-US" sz="1400">
                  <a:latin typeface="Times New Roman" pitchFamily="18" charset="0"/>
                </a:rPr>
                <a:t> </a:t>
              </a:r>
              <a:r>
                <a:rPr lang="en-US" sz="1400" b="0" i="1">
                  <a:latin typeface="Symbol" pitchFamily="18" charset="2"/>
                </a:rPr>
                <a:t>d </a:t>
              </a:r>
              <a:r>
                <a:rPr lang="en-US" sz="1400">
                  <a:latin typeface="Times New Roman" pitchFamily="18" charset="0"/>
                </a:rPr>
                <a:t>x related to the measurement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errors</a:t>
              </a:r>
              <a:r>
                <a:rPr lang="en-US" sz="1400">
                  <a:latin typeface="Times New Roman" pitchFamily="18" charset="0"/>
                </a:rPr>
                <a:t> </a:t>
              </a:r>
              <a:r>
                <a:rPr lang="en-US" sz="1400" i="1">
                  <a:latin typeface="Symbol" pitchFamily="18" charset="2"/>
                </a:rPr>
                <a:t>d </a:t>
              </a:r>
              <a:r>
                <a:rPr lang="en-US" sz="1400">
                  <a:latin typeface="Times New Roman" pitchFamily="18" charset="0"/>
                </a:rPr>
                <a:t>z</a:t>
              </a:r>
              <a:endParaRPr lang="en-US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grpSp>
          <p:nvGrpSpPr>
            <p:cNvPr id="28704" name="Group 35"/>
            <p:cNvGrpSpPr>
              <a:grpSpLocks/>
            </p:cNvGrpSpPr>
            <p:nvPr/>
          </p:nvGrpSpPr>
          <p:grpSpPr bwMode="auto">
            <a:xfrm>
              <a:off x="4052" y="1248"/>
              <a:ext cx="940" cy="192"/>
              <a:chOff x="3764" y="1248"/>
              <a:chExt cx="940" cy="192"/>
            </a:xfrm>
          </p:grpSpPr>
          <p:graphicFrame>
            <p:nvGraphicFramePr>
              <p:cNvPr id="28677" name="Object 36"/>
              <p:cNvGraphicFramePr>
                <a:graphicFrameLocks noChangeAspect="1"/>
              </p:cNvGraphicFramePr>
              <p:nvPr/>
            </p:nvGraphicFramePr>
            <p:xfrm>
              <a:off x="3764" y="1280"/>
              <a:ext cx="560" cy="1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48" name="Equation" r:id="rId8" imgW="888840" imgH="253800" progId="Equation.3">
                      <p:embed/>
                    </p:oleObj>
                  </mc:Choice>
                  <mc:Fallback>
                    <p:oleObj name="Equation" r:id="rId8" imgW="888840" imgH="253800" progId="Equation.3">
                      <p:embed/>
                      <p:pic>
                        <p:nvPicPr>
                          <p:cNvPr id="0" name="Object 3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64" y="1280"/>
                            <a:ext cx="560" cy="16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5" name="Text Box 37"/>
              <p:cNvSpPr txBox="1">
                <a:spLocks noChangeArrowheads="1"/>
              </p:cNvSpPr>
              <p:nvPr/>
            </p:nvSpPr>
            <p:spPr bwMode="auto">
              <a:xfrm>
                <a:off x="4320" y="124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 b="0">
                    <a:latin typeface="Times New Roman" pitchFamily="18" charset="0"/>
                  </a:rPr>
                  <a:t>(a)</a:t>
                </a:r>
              </a:p>
            </p:txBody>
          </p:sp>
        </p:grp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1670050" y="2439988"/>
            <a:ext cx="6477000" cy="730250"/>
            <a:chOff x="1056" y="1632"/>
            <a:chExt cx="4080" cy="460"/>
          </a:xfrm>
        </p:grpSpPr>
        <p:sp>
          <p:nvSpPr>
            <p:cNvPr id="28699" name="Text Box 39"/>
            <p:cNvSpPr txBox="1">
              <a:spLocks noChangeArrowheads="1"/>
            </p:cNvSpPr>
            <p:nvPr/>
          </p:nvSpPr>
          <p:spPr bwMode="auto">
            <a:xfrm>
              <a:off x="1056" y="1632"/>
              <a:ext cx="2352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covariance matrix</a:t>
              </a:r>
              <a:r>
                <a:rPr lang="en-US" sz="1400">
                  <a:latin typeface="Times New Roman" pitchFamily="18" charset="0"/>
                </a:rPr>
                <a:t> </a:t>
              </a:r>
              <a:r>
                <a:rPr lang="en-US" sz="1400" b="0" i="1">
                  <a:latin typeface="Times New Roman" pitchFamily="18" charset="0"/>
                </a:rPr>
                <a:t>COV</a:t>
              </a:r>
              <a:r>
                <a:rPr lang="en-US" sz="1400" b="0">
                  <a:latin typeface="Times New Roman" pitchFamily="18" charset="0"/>
                </a:rPr>
                <a:t>(…)</a:t>
              </a:r>
              <a:r>
                <a:rPr lang="en-US" sz="1400">
                  <a:latin typeface="Times New Roman" pitchFamily="18" charset="0"/>
                </a:rPr>
                <a:t> is an expression of second order error statistics (</a:t>
              </a:r>
              <a:r>
                <a:rPr lang="en-US" sz="1400" b="0" i="1">
                  <a:latin typeface="Times New Roman" pitchFamily="18" charset="0"/>
                </a:rPr>
                <a:t>E</a:t>
              </a:r>
              <a:r>
                <a:rPr lang="en-US" sz="1400" b="0">
                  <a:latin typeface="Times New Roman" pitchFamily="18" charset="0"/>
                </a:rPr>
                <a:t>{…} </a:t>
              </a:r>
              <a:r>
                <a:rPr lang="en-US" sz="1400">
                  <a:latin typeface="Times New Roman" pitchFamily="18" charset="0"/>
                </a:rPr>
                <a:t>is the</a:t>
              </a:r>
              <a:r>
                <a:rPr lang="en-US" sz="1400" b="0">
                  <a:latin typeface="Times New Roman" pitchFamily="18" charset="0"/>
                </a:rPr>
                <a:t> </a:t>
              </a:r>
              <a:r>
                <a:rPr lang="en-US" sz="1400">
                  <a:latin typeface="Times New Roman" pitchFamily="18" charset="0"/>
                </a:rPr>
                <a:t>expectation operator)</a:t>
              </a:r>
              <a:endParaRPr lang="en-US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grpSp>
          <p:nvGrpSpPr>
            <p:cNvPr id="28700" name="Group 40"/>
            <p:cNvGrpSpPr>
              <a:grpSpLocks/>
            </p:cNvGrpSpPr>
            <p:nvPr/>
          </p:nvGrpSpPr>
          <p:grpSpPr bwMode="auto">
            <a:xfrm>
              <a:off x="3824" y="1680"/>
              <a:ext cx="1312" cy="360"/>
              <a:chOff x="3824" y="1680"/>
              <a:chExt cx="1312" cy="360"/>
            </a:xfrm>
          </p:grpSpPr>
          <p:graphicFrame>
            <p:nvGraphicFramePr>
              <p:cNvPr id="28676" name="Object 41"/>
              <p:cNvGraphicFramePr>
                <a:graphicFrameLocks noChangeAspect="1"/>
              </p:cNvGraphicFramePr>
              <p:nvPr/>
            </p:nvGraphicFramePr>
            <p:xfrm>
              <a:off x="3824" y="1728"/>
              <a:ext cx="944" cy="3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749" name="Equation" r:id="rId10" imgW="1498320" imgH="495000" progId="Equation.3">
                      <p:embed/>
                    </p:oleObj>
                  </mc:Choice>
                  <mc:Fallback>
                    <p:oleObj name="Equation" r:id="rId10" imgW="1498320" imgH="495000" progId="Equation.3">
                      <p:embed/>
                      <p:pic>
                        <p:nvPicPr>
                          <p:cNvPr id="0" name="Object 4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24" y="1728"/>
                            <a:ext cx="944" cy="3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8701" name="Text Box 42"/>
              <p:cNvSpPr txBox="1">
                <a:spLocks noChangeArrowheads="1"/>
              </p:cNvSpPr>
              <p:nvPr/>
            </p:nvSpPr>
            <p:spPr bwMode="auto">
              <a:xfrm>
                <a:off x="4752" y="1680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 b="0">
                    <a:latin typeface="Times New Roman" pitchFamily="18" charset="0"/>
                  </a:rPr>
                  <a:t>(b)</a:t>
                </a:r>
              </a:p>
            </p:txBody>
          </p:sp>
          <p:sp>
            <p:nvSpPr>
              <p:cNvPr id="28702" name="Text Box 43"/>
              <p:cNvSpPr txBox="1">
                <a:spLocks noChangeArrowheads="1"/>
              </p:cNvSpPr>
              <p:nvPr/>
            </p:nvSpPr>
            <p:spPr bwMode="auto">
              <a:xfrm>
                <a:off x="4747" y="184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 b="0">
                    <a:latin typeface="Times New Roman" pitchFamily="18" charset="0"/>
                  </a:rPr>
                  <a:t>(c)</a:t>
                </a:r>
              </a:p>
            </p:txBody>
          </p:sp>
        </p:grpSp>
      </p:grpSp>
      <p:grpSp>
        <p:nvGrpSpPr>
          <p:cNvPr id="8" name="Group 44"/>
          <p:cNvGrpSpPr>
            <a:grpSpLocks/>
          </p:cNvGrpSpPr>
          <p:nvPr/>
        </p:nvGrpSpPr>
        <p:grpSpPr bwMode="auto">
          <a:xfrm>
            <a:off x="1447800" y="4038600"/>
            <a:ext cx="7543800" cy="839788"/>
            <a:chOff x="912" y="2544"/>
            <a:chExt cx="4752" cy="529"/>
          </a:xfrm>
        </p:grpSpPr>
        <p:sp>
          <p:nvSpPr>
            <p:cNvPr id="28697" name="Text Box 45"/>
            <p:cNvSpPr txBox="1">
              <a:spLocks noChangeArrowheads="1"/>
            </p:cNvSpPr>
            <p:nvPr/>
          </p:nvSpPr>
          <p:spPr bwMode="auto">
            <a:xfrm>
              <a:off x="912" y="2544"/>
              <a:ext cx="47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Dilution of precision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28698" name="Text Box 46"/>
            <p:cNvSpPr txBox="1">
              <a:spLocks noChangeArrowheads="1"/>
            </p:cNvSpPr>
            <p:nvPr/>
          </p:nvSpPr>
          <p:spPr bwMode="auto">
            <a:xfrm>
              <a:off x="1056" y="2747"/>
              <a:ext cx="4464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error transformation is governed by the H matrix, which expresses the geometric conversion from radial measurements to Cartesian coordinates </a:t>
              </a:r>
              <a:endParaRPr lang="en-US" sz="14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9" name="Group 47"/>
          <p:cNvGrpSpPr>
            <a:grpSpLocks/>
          </p:cNvGrpSpPr>
          <p:nvPr/>
        </p:nvGrpSpPr>
        <p:grpSpPr bwMode="auto">
          <a:xfrm>
            <a:off x="1666875" y="4856163"/>
            <a:ext cx="5741988" cy="517525"/>
            <a:chOff x="1050" y="3059"/>
            <a:chExt cx="3617" cy="326"/>
          </a:xfrm>
        </p:grpSpPr>
        <p:sp>
          <p:nvSpPr>
            <p:cNvPr id="28696" name="Text Box 48"/>
            <p:cNvSpPr txBox="1">
              <a:spLocks noChangeArrowheads="1"/>
            </p:cNvSpPr>
            <p:nvPr/>
          </p:nvSpPr>
          <p:spPr bwMode="auto">
            <a:xfrm>
              <a:off x="1050" y="3059"/>
              <a:ext cx="235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Assume that all four measurements have the same error statistics, </a:t>
              </a:r>
              <a:r>
                <a:rPr lang="en-US" sz="1400" b="0" i="1">
                  <a:latin typeface="Times New Roman" pitchFamily="18" charset="0"/>
                </a:rPr>
                <a:t>COV</a:t>
              </a:r>
              <a:r>
                <a:rPr lang="en-US" sz="1400">
                  <a:latin typeface="Times New Roman" pitchFamily="18" charset="0"/>
                </a:rPr>
                <a:t>(z) = </a:t>
              </a:r>
              <a:r>
                <a:rPr lang="en-US" sz="1400" b="0" i="1">
                  <a:latin typeface="Times New Roman" pitchFamily="18" charset="0"/>
                </a:rPr>
                <a:t>UNIT</a:t>
              </a:r>
              <a:endParaRPr lang="en-US" sz="1400" b="0" i="1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8675" name="Object 49"/>
            <p:cNvGraphicFramePr>
              <a:graphicFrameLocks noChangeAspect="1"/>
            </p:cNvGraphicFramePr>
            <p:nvPr/>
          </p:nvGraphicFramePr>
          <p:xfrm>
            <a:off x="3817" y="3131"/>
            <a:ext cx="850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50" name="Equation" r:id="rId12" imgW="1346040" imgH="279360" progId="Equation.3">
                    <p:embed/>
                  </p:oleObj>
                </mc:Choice>
                <mc:Fallback>
                  <p:oleObj name="Equation" r:id="rId12" imgW="1346040" imgH="279360" progId="Equation.3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7" y="3131"/>
                          <a:ext cx="850" cy="17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1676400" y="5381625"/>
            <a:ext cx="6997700" cy="647700"/>
            <a:chOff x="1056" y="3456"/>
            <a:chExt cx="4408" cy="408"/>
          </a:xfrm>
        </p:grpSpPr>
        <p:sp>
          <p:nvSpPr>
            <p:cNvPr id="28695" name="Text Box 51"/>
            <p:cNvSpPr txBox="1">
              <a:spLocks noChangeArrowheads="1"/>
            </p:cNvSpPr>
            <p:nvPr/>
          </p:nvSpPr>
          <p:spPr bwMode="auto">
            <a:xfrm>
              <a:off x="1056" y="3456"/>
              <a:ext cx="216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Geometric Dilution of Precision (GDOP)</a:t>
              </a:r>
              <a:r>
                <a:rPr lang="en-US" sz="1400">
                  <a:latin typeface="Times New Roman" pitchFamily="18" charset="0"/>
                </a:rPr>
                <a:t> is the square root of the trace  of </a:t>
              </a:r>
              <a:r>
                <a:rPr lang="en-US" sz="1400" b="0" i="1">
                  <a:latin typeface="Times New Roman" pitchFamily="18" charset="0"/>
                </a:rPr>
                <a:t>COV</a:t>
              </a:r>
              <a:r>
                <a:rPr lang="en-US" sz="1400">
                  <a:latin typeface="Times New Roman" pitchFamily="18" charset="0"/>
                </a:rPr>
                <a:t>(x)</a:t>
              </a:r>
              <a:endParaRPr lang="en-US" sz="1400" i="1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8674" name="Object 52"/>
            <p:cNvGraphicFramePr>
              <a:graphicFrameLocks noChangeAspect="1"/>
            </p:cNvGraphicFramePr>
            <p:nvPr/>
          </p:nvGraphicFramePr>
          <p:xfrm>
            <a:off x="3888" y="3456"/>
            <a:ext cx="1576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51" name="Equation" r:id="rId14" imgW="2501640" imgH="647640" progId="Equation.3">
                    <p:embed/>
                  </p:oleObj>
                </mc:Choice>
                <mc:Fallback>
                  <p:oleObj name="Equation" r:id="rId14" imgW="2501640" imgH="64764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3456"/>
                          <a:ext cx="1576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1" name="Group 53"/>
          <p:cNvGrpSpPr>
            <a:grpSpLocks/>
          </p:cNvGrpSpPr>
          <p:nvPr/>
        </p:nvGrpSpPr>
        <p:grpSpPr bwMode="auto">
          <a:xfrm>
            <a:off x="1524000" y="6156325"/>
            <a:ext cx="7361238" cy="366713"/>
            <a:chOff x="960" y="3878"/>
            <a:chExt cx="4637" cy="231"/>
          </a:xfrm>
        </p:grpSpPr>
        <p:sp>
          <p:nvSpPr>
            <p:cNvPr id="28693" name="Text Box 54"/>
            <p:cNvSpPr txBox="1">
              <a:spLocks noChangeArrowheads="1"/>
            </p:cNvSpPr>
            <p:nvPr/>
          </p:nvSpPr>
          <p:spPr bwMode="auto">
            <a:xfrm>
              <a:off x="960" y="3888"/>
              <a:ext cx="44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solidFill>
                    <a:schemeClr val="accent2"/>
                  </a:solidFill>
                  <a:latin typeface="Arial" charset="0"/>
                </a:rPr>
                <a:t>To select the best satellite quadriga pick the four with minimum GDOP</a:t>
              </a:r>
              <a:r>
                <a:rPr lang="en-US" sz="1400">
                  <a:latin typeface="Arial" charset="0"/>
                </a:rPr>
                <a:t> </a:t>
              </a:r>
              <a:endParaRPr lang="en-US" sz="140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28694" name="Text Box 55"/>
            <p:cNvSpPr txBox="1">
              <a:spLocks noChangeArrowheads="1"/>
            </p:cNvSpPr>
            <p:nvPr/>
          </p:nvSpPr>
          <p:spPr bwMode="auto">
            <a:xfrm>
              <a:off x="5355" y="3878"/>
              <a:ext cx="2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60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1538AA91-DBEB-4AE6-8217-C4072964A2C9}" type="slidenum">
              <a:rPr lang="en-US" b="0">
                <a:latin typeface="+mn-lt"/>
              </a:rPr>
              <a:pPr>
                <a:defRPr/>
              </a:pPr>
              <a:t>46</a:t>
            </a:fld>
            <a:endParaRPr lang="en-US" b="0">
              <a:latin typeface="+mn-lt"/>
            </a:endParaRPr>
          </a:p>
        </p:txBody>
      </p:sp>
      <p:sp>
        <p:nvSpPr>
          <p:cNvPr id="297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GPS User Measurements</a:t>
            </a:r>
          </a:p>
        </p:txBody>
      </p:sp>
      <p:sp>
        <p:nvSpPr>
          <p:cNvPr id="29704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29705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3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sp>
        <p:nvSpPr>
          <p:cNvPr id="153635" name="Text Box 35"/>
          <p:cNvSpPr txBox="1">
            <a:spLocks noChangeArrowheads="1"/>
          </p:cNvSpPr>
          <p:nvPr/>
        </p:nvSpPr>
        <p:spPr bwMode="auto">
          <a:xfrm>
            <a:off x="1676400" y="3886200"/>
            <a:ext cx="670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Receiver noise and multi-path error modeled by 1</a:t>
            </a:r>
            <a:r>
              <a:rPr lang="en-US" sz="1400" baseline="30000">
                <a:latin typeface="Times New Roman" pitchFamily="18" charset="0"/>
              </a:rPr>
              <a:t>st</a:t>
            </a:r>
            <a:r>
              <a:rPr lang="en-US" sz="1400">
                <a:latin typeface="Times New Roman" pitchFamily="18" charset="0"/>
              </a:rPr>
              <a:t> order Markov process</a:t>
            </a:r>
          </a:p>
        </p:txBody>
      </p:sp>
      <p:sp>
        <p:nvSpPr>
          <p:cNvPr id="153636" name="Text Box 36"/>
          <p:cNvSpPr txBox="1">
            <a:spLocks noChangeArrowheads="1"/>
          </p:cNvSpPr>
          <p:nvPr/>
        </p:nvSpPr>
        <p:spPr bwMode="auto">
          <a:xfrm>
            <a:off x="1660525" y="3044825"/>
            <a:ext cx="70104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defTabSz="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defTabSz="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defTabSz="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defTabSz="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defTabSz="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lang="en-US" sz="1400">
                <a:latin typeface="Times New Roman" pitchFamily="18" charset="0"/>
              </a:rPr>
              <a:t>– Range bias error, initially drawn from Gaussian distribution, consists of </a:t>
            </a:r>
          </a:p>
          <a:p>
            <a:pPr eaLnBrk="1" hangingPunct="1"/>
            <a:r>
              <a:rPr lang="en-US" sz="1200">
                <a:latin typeface="Times New Roman" pitchFamily="18" charset="0"/>
              </a:rPr>
              <a:t>	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•	</a:t>
            </a:r>
            <a:r>
              <a:rPr lang="en-US" sz="1200">
                <a:latin typeface="Times New Roman" pitchFamily="18" charset="0"/>
              </a:rPr>
              <a:t>Ephemeris error</a:t>
            </a:r>
          </a:p>
          <a:p>
            <a:pPr eaLnBrk="1" hangingPunct="1"/>
            <a:r>
              <a:rPr lang="en-US" sz="1200">
                <a:latin typeface="Times New Roman" pitchFamily="18" charset="0"/>
              </a:rPr>
              <a:t>	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•	</a:t>
            </a:r>
            <a:r>
              <a:rPr lang="en-US" sz="1200">
                <a:latin typeface="Times New Roman" pitchFamily="18" charset="0"/>
              </a:rPr>
              <a:t>Uncompensated ionospheric delay  </a:t>
            </a:r>
          </a:p>
          <a:p>
            <a:pPr eaLnBrk="1" hangingPunct="1"/>
            <a:r>
              <a:rPr lang="en-US" sz="1200">
                <a:latin typeface="Times New Roman" pitchFamily="18" charset="0"/>
              </a:rPr>
              <a:t>	</a:t>
            </a:r>
            <a:r>
              <a:rPr lang="en-US" sz="1200">
                <a:latin typeface="Times New Roman" pitchFamily="18" charset="0"/>
                <a:cs typeface="Times New Roman" pitchFamily="18" charset="0"/>
              </a:rPr>
              <a:t>•	</a:t>
            </a:r>
            <a:r>
              <a:rPr lang="en-US" sz="1200">
                <a:latin typeface="Times New Roman" pitchFamily="18" charset="0"/>
              </a:rPr>
              <a:t>Uncompensated tropospheric delay  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1447800" y="1143000"/>
            <a:ext cx="7543800" cy="609600"/>
            <a:chOff x="912" y="720"/>
            <a:chExt cx="4752" cy="384"/>
          </a:xfrm>
        </p:grpSpPr>
        <p:sp>
          <p:nvSpPr>
            <p:cNvPr id="29725" name="Text Box 38"/>
            <p:cNvSpPr txBox="1">
              <a:spLocks noChangeArrowheads="1"/>
            </p:cNvSpPr>
            <p:nvPr/>
          </p:nvSpPr>
          <p:spPr bwMode="auto">
            <a:xfrm>
              <a:off x="1056" y="912"/>
              <a:ext cx="2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Delays are converted to m by the speed of light</a:t>
              </a:r>
            </a:p>
          </p:txBody>
        </p:sp>
        <p:sp>
          <p:nvSpPr>
            <p:cNvPr id="29726" name="Text Box 39"/>
            <p:cNvSpPr txBox="1">
              <a:spLocks noChangeArrowheads="1"/>
            </p:cNvSpPr>
            <p:nvPr/>
          </p:nvSpPr>
          <p:spPr bwMode="auto">
            <a:xfrm>
              <a:off x="912" y="720"/>
              <a:ext cx="47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All measurements and errors are expressed in m and m/s</a:t>
              </a:r>
              <a:endParaRPr lang="en-US" sz="1400">
                <a:latin typeface="Times New Roman" pitchFamily="18" charset="0"/>
              </a:endParaRPr>
            </a:p>
          </p:txBody>
        </p:sp>
      </p:grpSp>
      <p:sp>
        <p:nvSpPr>
          <p:cNvPr id="153640" name="Text Box 40"/>
          <p:cNvSpPr txBox="1">
            <a:spLocks noChangeArrowheads="1"/>
          </p:cNvSpPr>
          <p:nvPr/>
        </p:nvSpPr>
        <p:spPr bwMode="auto">
          <a:xfrm>
            <a:off x="1676400" y="4114800"/>
            <a:ext cx="670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– User clock bias error modeled by integral of Markov process between updates</a:t>
            </a:r>
          </a:p>
        </p:txBody>
      </p: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447800" y="1752600"/>
            <a:ext cx="7543800" cy="1223963"/>
            <a:chOff x="912" y="1104"/>
            <a:chExt cx="4752" cy="771"/>
          </a:xfrm>
        </p:grpSpPr>
        <p:sp>
          <p:nvSpPr>
            <p:cNvPr id="29721" name="Text Box 42"/>
            <p:cNvSpPr txBox="1">
              <a:spLocks noChangeArrowheads="1"/>
            </p:cNvSpPr>
            <p:nvPr/>
          </p:nvSpPr>
          <p:spPr bwMode="auto">
            <a:xfrm>
              <a:off x="912" y="1104"/>
              <a:ext cx="47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Pseudo-range measurement</a:t>
              </a:r>
              <a:endParaRPr lang="en-US" sz="1400">
                <a:latin typeface="Times New Roman" pitchFamily="18" charset="0"/>
              </a:endParaRPr>
            </a:p>
          </p:txBody>
        </p:sp>
        <p:graphicFrame>
          <p:nvGraphicFramePr>
            <p:cNvPr id="29700" name="Object 43"/>
            <p:cNvGraphicFramePr>
              <a:graphicFrameLocks noChangeAspect="1"/>
            </p:cNvGraphicFramePr>
            <p:nvPr/>
          </p:nvGraphicFramePr>
          <p:xfrm>
            <a:off x="1888" y="1628"/>
            <a:ext cx="1280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53" name="Equation" r:id="rId4" imgW="2031840" imgH="266400" progId="Equation.3">
                    <p:embed/>
                  </p:oleObj>
                </mc:Choice>
                <mc:Fallback>
                  <p:oleObj name="Equation" r:id="rId4" imgW="2031840" imgH="266400" progId="Equation.3">
                    <p:embed/>
                    <p:pic>
                      <p:nvPicPr>
                        <p:cNvPr id="0" name="Object 4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88" y="1628"/>
                          <a:ext cx="1280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22" name="Text Box 44"/>
            <p:cNvSpPr txBox="1">
              <a:spLocks noChangeArrowheads="1"/>
            </p:cNvSpPr>
            <p:nvPr/>
          </p:nvSpPr>
          <p:spPr bwMode="auto">
            <a:xfrm>
              <a:off x="1056" y="1296"/>
              <a:ext cx="211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Obtained from code tracking loop</a:t>
              </a:r>
            </a:p>
          </p:txBody>
        </p:sp>
        <p:grpSp>
          <p:nvGrpSpPr>
            <p:cNvPr id="29723" name="Group 45"/>
            <p:cNvGrpSpPr>
              <a:grpSpLocks/>
            </p:cNvGrpSpPr>
            <p:nvPr/>
          </p:nvGrpSpPr>
          <p:grpSpPr bwMode="auto">
            <a:xfrm>
              <a:off x="3504" y="1339"/>
              <a:ext cx="2112" cy="536"/>
              <a:chOff x="3504" y="1339"/>
              <a:chExt cx="2112" cy="536"/>
            </a:xfrm>
          </p:grpSpPr>
          <p:sp>
            <p:nvSpPr>
              <p:cNvPr id="29724" name="Text Box 46"/>
              <p:cNvSpPr txBox="1">
                <a:spLocks noChangeArrowheads="1"/>
              </p:cNvSpPr>
              <p:nvPr/>
            </p:nvSpPr>
            <p:spPr bwMode="auto">
              <a:xfrm>
                <a:off x="3504" y="1344"/>
                <a:ext cx="2112" cy="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3038" indent="-173038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        True distance - m</a:t>
                </a:r>
              </a:p>
              <a:p>
                <a:pPr eaLnBrk="1" hangingPunct="1"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sz="1200" b="0">
                    <a:latin typeface="Symbol" pitchFamily="18" charset="2"/>
                  </a:rPr>
                  <a:t>D</a:t>
                </a:r>
                <a:r>
                  <a:rPr lang="en-US" sz="1200" b="0" i="1">
                    <a:latin typeface="Times New Roman" pitchFamily="18" charset="0"/>
                  </a:rPr>
                  <a:t>R</a:t>
                </a:r>
                <a:r>
                  <a:rPr lang="en-US" sz="1200" b="0" i="1" baseline="-25000">
                    <a:latin typeface="Times New Roman" pitchFamily="18" charset="0"/>
                  </a:rPr>
                  <a:t>i</a:t>
                </a:r>
                <a:r>
                  <a:rPr lang="en-US" sz="1200">
                    <a:latin typeface="Times New Roman" pitchFamily="18" charset="0"/>
                  </a:rPr>
                  <a:t>  Range bias error – m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sz="1200" b="0">
                    <a:latin typeface="Symbol" pitchFamily="18" charset="2"/>
                  </a:rPr>
                  <a:t>D</a:t>
                </a:r>
                <a:r>
                  <a:rPr lang="en-US" sz="1200" b="0" i="1">
                    <a:latin typeface="Times New Roman" pitchFamily="18" charset="0"/>
                  </a:rPr>
                  <a:t>N</a:t>
                </a:r>
                <a:r>
                  <a:rPr lang="en-US" sz="1200" b="0" i="1" baseline="-25000">
                    <a:latin typeface="Times New Roman" pitchFamily="18" charset="0"/>
                  </a:rPr>
                  <a:t>i   </a:t>
                </a:r>
                <a:r>
                  <a:rPr lang="en-US" sz="1200">
                    <a:latin typeface="Times New Roman" pitchFamily="18" charset="0"/>
                  </a:rPr>
                  <a:t>Receiver noise and multi-path error – m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sz="1200" b="0" i="1">
                    <a:latin typeface="Times New Roman" pitchFamily="18" charset="0"/>
                  </a:rPr>
                  <a:t>b</a:t>
                </a:r>
                <a:r>
                  <a:rPr lang="en-US" sz="1200">
                    <a:latin typeface="Times New Roman" pitchFamily="18" charset="0"/>
                  </a:rPr>
                  <a:t>      User clock bias error - m</a:t>
                </a:r>
              </a:p>
            </p:txBody>
          </p:sp>
          <p:graphicFrame>
            <p:nvGraphicFramePr>
              <p:cNvPr id="29701" name="Object 47"/>
              <p:cNvGraphicFramePr>
                <a:graphicFrameLocks noChangeAspect="1"/>
              </p:cNvGraphicFramePr>
              <p:nvPr/>
            </p:nvGraphicFramePr>
            <p:xfrm>
              <a:off x="3510" y="1339"/>
              <a:ext cx="248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54" name="Equation" r:id="rId6" imgW="393480" imgH="266400" progId="Equation.3">
                      <p:embed/>
                    </p:oleObj>
                  </mc:Choice>
                  <mc:Fallback>
                    <p:oleObj name="Equation" r:id="rId6" imgW="393480" imgH="266400" progId="Equation.3">
                      <p:embed/>
                      <p:pic>
                        <p:nvPicPr>
                          <p:cNvPr id="0" name="Object 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510" y="1339"/>
                            <a:ext cx="248" cy="16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447800" y="4495800"/>
            <a:ext cx="7543800" cy="1285875"/>
            <a:chOff x="912" y="2832"/>
            <a:chExt cx="4752" cy="810"/>
          </a:xfrm>
        </p:grpSpPr>
        <p:sp>
          <p:nvSpPr>
            <p:cNvPr id="29716" name="Text Box 49"/>
            <p:cNvSpPr txBox="1">
              <a:spLocks noChangeArrowheads="1"/>
            </p:cNvSpPr>
            <p:nvPr/>
          </p:nvSpPr>
          <p:spPr bwMode="auto">
            <a:xfrm>
              <a:off x="912" y="2832"/>
              <a:ext cx="47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Delta-range measurement</a:t>
              </a:r>
              <a:endParaRPr lang="en-US" sz="1400">
                <a:latin typeface="Times New Roman" pitchFamily="18" charset="0"/>
              </a:endParaRPr>
            </a:p>
          </p:txBody>
        </p:sp>
        <p:graphicFrame>
          <p:nvGraphicFramePr>
            <p:cNvPr id="29698" name="Object 50"/>
            <p:cNvGraphicFramePr>
              <a:graphicFrameLocks noChangeAspect="1"/>
            </p:cNvGraphicFramePr>
            <p:nvPr/>
          </p:nvGraphicFramePr>
          <p:xfrm>
            <a:off x="1760" y="3303"/>
            <a:ext cx="1296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55" name="Equation" r:id="rId8" imgW="2057400" imgH="482400" progId="Equation.3">
                    <p:embed/>
                  </p:oleObj>
                </mc:Choice>
                <mc:Fallback>
                  <p:oleObj name="Equation" r:id="rId8" imgW="2057400" imgH="48240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0" y="3303"/>
                          <a:ext cx="1296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717" name="Text Box 51"/>
            <p:cNvSpPr txBox="1">
              <a:spLocks noChangeArrowheads="1"/>
            </p:cNvSpPr>
            <p:nvPr/>
          </p:nvSpPr>
          <p:spPr bwMode="auto">
            <a:xfrm>
              <a:off x="1056" y="3024"/>
              <a:ext cx="28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Obtained from carrier phase-lock tracking loop</a:t>
              </a:r>
            </a:p>
          </p:txBody>
        </p:sp>
        <p:grpSp>
          <p:nvGrpSpPr>
            <p:cNvPr id="29718" name="Group 52"/>
            <p:cNvGrpSpPr>
              <a:grpSpLocks/>
            </p:cNvGrpSpPr>
            <p:nvPr/>
          </p:nvGrpSpPr>
          <p:grpSpPr bwMode="auto">
            <a:xfrm>
              <a:off x="3218" y="3226"/>
              <a:ext cx="2388" cy="416"/>
              <a:chOff x="3223" y="3279"/>
              <a:chExt cx="2388" cy="416"/>
            </a:xfrm>
          </p:grpSpPr>
          <p:sp>
            <p:nvSpPr>
              <p:cNvPr id="29719" name="Text Box 53"/>
              <p:cNvSpPr txBox="1">
                <a:spLocks noChangeArrowheads="1"/>
              </p:cNvSpPr>
              <p:nvPr/>
            </p:nvSpPr>
            <p:spPr bwMode="auto">
              <a:xfrm>
                <a:off x="3499" y="3279"/>
                <a:ext cx="2112" cy="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73038" indent="-173038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lnSpc>
                    <a:spcPct val="110000"/>
                  </a:lnSpc>
                  <a:spcBef>
                    <a:spcPct val="50000"/>
                  </a:spcBef>
                </a:pPr>
                <a:r>
                  <a:rPr lang="en-US" sz="1200">
                    <a:latin typeface="Times New Roman" pitchFamily="18" charset="0"/>
                  </a:rPr>
                  <a:t>        True delta range – m/s</a:t>
                </a:r>
              </a:p>
              <a:p>
                <a:pPr eaLnBrk="1" hangingPunct="1">
                  <a:lnSpc>
                    <a:spcPct val="40000"/>
                  </a:lnSpc>
                  <a:spcBef>
                    <a:spcPct val="50000"/>
                  </a:spcBef>
                </a:pPr>
                <a:r>
                  <a:rPr lang="en-US" sz="1200" b="0">
                    <a:latin typeface="Symbol" pitchFamily="18" charset="2"/>
                  </a:rPr>
                  <a:t>D</a:t>
                </a:r>
                <a:r>
                  <a:rPr lang="en-US" sz="1200" b="0" i="1">
                    <a:latin typeface="Times New Roman" pitchFamily="18" charset="0"/>
                  </a:rPr>
                  <a:t>N</a:t>
                </a:r>
                <a:r>
                  <a:rPr lang="en-US" sz="1200" b="0" i="1" baseline="-25000">
                    <a:latin typeface="Times New Roman" pitchFamily="18" charset="0"/>
                  </a:rPr>
                  <a:t>i   </a:t>
                </a:r>
                <a:r>
                  <a:rPr lang="en-US" sz="1200">
                    <a:latin typeface="Times New Roman" pitchFamily="18" charset="0"/>
                  </a:rPr>
                  <a:t>Receiver dynamic noise error – m/s</a:t>
                </a:r>
              </a:p>
              <a:p>
                <a:pPr eaLnBrk="1" hangingPunct="1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sz="1200" b="0" i="1">
                    <a:latin typeface="Times New Roman" pitchFamily="18" charset="0"/>
                  </a:rPr>
                  <a:t>f</a:t>
                </a:r>
                <a:r>
                  <a:rPr lang="en-US" sz="1200">
                    <a:latin typeface="Times New Roman" pitchFamily="18" charset="0"/>
                  </a:rPr>
                  <a:t>       User clock frequency error – m/s</a:t>
                </a:r>
              </a:p>
            </p:txBody>
          </p:sp>
          <p:sp>
            <p:nvSpPr>
              <p:cNvPr id="29720" name="Text Box 54"/>
              <p:cNvSpPr txBox="1">
                <a:spLocks noChangeArrowheads="1"/>
              </p:cNvSpPr>
              <p:nvPr/>
            </p:nvSpPr>
            <p:spPr bwMode="auto">
              <a:xfrm>
                <a:off x="3561" y="3388"/>
                <a:ext cx="19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800">
                    <a:latin typeface="Times New Roman" pitchFamily="18" charset="0"/>
                    <a:cs typeface="Times New Roman" pitchFamily="18" charset="0"/>
                  </a:rPr>
                  <a:t>•</a:t>
                </a:r>
                <a:endParaRPr lang="en-US" sz="800">
                  <a:latin typeface="Times New Roman" pitchFamily="18" charset="0"/>
                </a:endParaRPr>
              </a:p>
            </p:txBody>
          </p:sp>
          <p:graphicFrame>
            <p:nvGraphicFramePr>
              <p:cNvPr id="29699" name="Object 55"/>
              <p:cNvGraphicFramePr>
                <a:graphicFrameLocks noChangeAspect="1"/>
              </p:cNvGraphicFramePr>
              <p:nvPr/>
            </p:nvGraphicFramePr>
            <p:xfrm>
              <a:off x="3223" y="3307"/>
              <a:ext cx="49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9756" name="Equation" r:id="rId10" imgW="787320" imgH="266400" progId="Equation.3">
                      <p:embed/>
                    </p:oleObj>
                  </mc:Choice>
                  <mc:Fallback>
                    <p:oleObj name="Equation" r:id="rId10" imgW="787320" imgH="266400" progId="Equation.3">
                      <p:embed/>
                      <p:pic>
                        <p:nvPicPr>
                          <p:cNvPr id="0" name="Object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23" y="3307"/>
                            <a:ext cx="49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" name="Group 56"/>
          <p:cNvGrpSpPr>
            <a:grpSpLocks/>
          </p:cNvGrpSpPr>
          <p:nvPr/>
        </p:nvGrpSpPr>
        <p:grpSpPr bwMode="auto">
          <a:xfrm>
            <a:off x="1676400" y="5791200"/>
            <a:ext cx="7208838" cy="731838"/>
            <a:chOff x="1056" y="3648"/>
            <a:chExt cx="4541" cy="461"/>
          </a:xfrm>
        </p:grpSpPr>
        <p:sp>
          <p:nvSpPr>
            <p:cNvPr id="29713" name="Text Box 57"/>
            <p:cNvSpPr txBox="1">
              <a:spLocks noChangeArrowheads="1"/>
            </p:cNvSpPr>
            <p:nvPr/>
          </p:nvSpPr>
          <p:spPr bwMode="auto">
            <a:xfrm>
              <a:off x="1056" y="3648"/>
              <a:ext cx="42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Receiver dynamic modeled by 1</a:t>
              </a:r>
              <a:r>
                <a:rPr lang="en-US" sz="1400" baseline="30000">
                  <a:latin typeface="Times New Roman" pitchFamily="18" charset="0"/>
                </a:rPr>
                <a:t>st</a:t>
              </a:r>
              <a:r>
                <a:rPr lang="en-US" sz="1400">
                  <a:latin typeface="Times New Roman" pitchFamily="18" charset="0"/>
                </a:rPr>
                <a:t> order Markov process</a:t>
              </a:r>
            </a:p>
          </p:txBody>
        </p:sp>
        <p:sp>
          <p:nvSpPr>
            <p:cNvPr id="29714" name="Text Box 58"/>
            <p:cNvSpPr txBox="1">
              <a:spLocks noChangeArrowheads="1"/>
            </p:cNvSpPr>
            <p:nvPr/>
          </p:nvSpPr>
          <p:spPr bwMode="auto">
            <a:xfrm>
              <a:off x="1056" y="3792"/>
              <a:ext cx="42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User clock frequency error modeled by Markov process</a:t>
              </a:r>
            </a:p>
          </p:txBody>
        </p:sp>
        <p:sp>
          <p:nvSpPr>
            <p:cNvPr id="29715" name="Text Box 59"/>
            <p:cNvSpPr txBox="1">
              <a:spLocks noChangeArrowheads="1"/>
            </p:cNvSpPr>
            <p:nvPr/>
          </p:nvSpPr>
          <p:spPr bwMode="auto">
            <a:xfrm>
              <a:off x="5355" y="3878"/>
              <a:ext cx="24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chemeClr val="accent2"/>
                  </a:solidFill>
                  <a:latin typeface="Arial" charset="0"/>
                  <a:cs typeface="Arial" charset="0"/>
                </a:rPr>
                <a:t>♣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5" grpId="0"/>
      <p:bldP spid="153636" grpId="0"/>
      <p:bldP spid="1536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FB8E9E8-3158-4ECA-8171-0900395DDC8D}" type="slidenum">
              <a:rPr lang="en-US" b="0">
                <a:latin typeface="+mn-lt"/>
              </a:rPr>
              <a:pPr>
                <a:defRPr/>
              </a:pPr>
              <a:t>47</a:t>
            </a:fld>
            <a:endParaRPr lang="en-US" b="0">
              <a:latin typeface="+mn-lt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GPS Kalman Filter</a:t>
            </a:r>
          </a:p>
        </p:txBody>
      </p:sp>
      <p:sp>
        <p:nvSpPr>
          <p:cNvPr id="59396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" action="ppaction://hlinksldjump"/>
              </a:rPr>
              <a:t>GPS</a:t>
            </a:r>
            <a:endParaRPr lang="en-US" sz="1200">
              <a:latin typeface="Arial" charset="0"/>
            </a:endParaRPr>
          </a:p>
        </p:txBody>
      </p: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524000" y="3657600"/>
            <a:ext cx="7543800" cy="2787650"/>
            <a:chOff x="960" y="2376"/>
            <a:chExt cx="4752" cy="1756"/>
          </a:xfrm>
        </p:grpSpPr>
        <p:grpSp>
          <p:nvGrpSpPr>
            <p:cNvPr id="59401" name="Group 31"/>
            <p:cNvGrpSpPr>
              <a:grpSpLocks/>
            </p:cNvGrpSpPr>
            <p:nvPr/>
          </p:nvGrpSpPr>
          <p:grpSpPr bwMode="auto">
            <a:xfrm>
              <a:off x="1224" y="3278"/>
              <a:ext cx="4131" cy="854"/>
              <a:chOff x="1200" y="2736"/>
              <a:chExt cx="4131" cy="854"/>
            </a:xfrm>
          </p:grpSpPr>
          <p:sp>
            <p:nvSpPr>
              <p:cNvPr id="59406" name="Text Box 32"/>
              <p:cNvSpPr txBox="1">
                <a:spLocks noChangeArrowheads="1"/>
              </p:cNvSpPr>
              <p:nvPr/>
            </p:nvSpPr>
            <p:spPr bwMode="auto">
              <a:xfrm>
                <a:off x="3504" y="3383"/>
                <a:ext cx="576" cy="15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K.F.</a:t>
                </a:r>
              </a:p>
            </p:txBody>
          </p:sp>
          <p:sp>
            <p:nvSpPr>
              <p:cNvPr id="59407" name="Text Box 33"/>
              <p:cNvSpPr txBox="1">
                <a:spLocks noChangeArrowheads="1"/>
              </p:cNvSpPr>
              <p:nvPr/>
            </p:nvSpPr>
            <p:spPr bwMode="auto">
              <a:xfrm>
                <a:off x="4467" y="2744"/>
                <a:ext cx="864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Times New Roman" pitchFamily="18" charset="0"/>
                  </a:rPr>
                  <a:t>Corrected Pos./Vel.</a:t>
                </a:r>
              </a:p>
            </p:txBody>
          </p:sp>
          <p:sp>
            <p:nvSpPr>
              <p:cNvPr id="59408" name="Line 34"/>
              <p:cNvSpPr>
                <a:spLocks noChangeShapeType="1"/>
              </p:cNvSpPr>
              <p:nvPr/>
            </p:nvSpPr>
            <p:spPr bwMode="auto">
              <a:xfrm>
                <a:off x="1920" y="2955"/>
                <a:ext cx="0" cy="459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09" name="Text Box 35"/>
              <p:cNvSpPr txBox="1">
                <a:spLocks noChangeArrowheads="1"/>
              </p:cNvSpPr>
              <p:nvPr/>
            </p:nvSpPr>
            <p:spPr bwMode="auto">
              <a:xfrm>
                <a:off x="2352" y="2813"/>
                <a:ext cx="576" cy="15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INS</a:t>
                </a:r>
              </a:p>
            </p:txBody>
          </p:sp>
          <p:sp>
            <p:nvSpPr>
              <p:cNvPr id="59410" name="Text Box 36"/>
              <p:cNvSpPr txBox="1">
                <a:spLocks noChangeArrowheads="1"/>
              </p:cNvSpPr>
              <p:nvPr/>
            </p:nvSpPr>
            <p:spPr bwMode="auto">
              <a:xfrm>
                <a:off x="1200" y="2810"/>
                <a:ext cx="576" cy="15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Vehicle</a:t>
                </a:r>
              </a:p>
            </p:txBody>
          </p:sp>
          <p:sp>
            <p:nvSpPr>
              <p:cNvPr id="59411" name="Line 37"/>
              <p:cNvSpPr>
                <a:spLocks noChangeShapeType="1"/>
              </p:cNvSpPr>
              <p:nvPr/>
            </p:nvSpPr>
            <p:spPr bwMode="auto">
              <a:xfrm>
                <a:off x="1776" y="2889"/>
                <a:ext cx="566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12" name="Line 38"/>
              <p:cNvSpPr>
                <a:spLocks noChangeShapeType="1"/>
              </p:cNvSpPr>
              <p:nvPr/>
            </p:nvSpPr>
            <p:spPr bwMode="auto">
              <a:xfrm flipH="1">
                <a:off x="1776" y="2955"/>
                <a:ext cx="144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13" name="Text Box 39"/>
              <p:cNvSpPr txBox="1">
                <a:spLocks noChangeArrowheads="1"/>
              </p:cNvSpPr>
              <p:nvPr/>
            </p:nvSpPr>
            <p:spPr bwMode="auto">
              <a:xfrm>
                <a:off x="1776" y="2763"/>
                <a:ext cx="5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Times New Roman" pitchFamily="18" charset="0"/>
                  </a:rPr>
                  <a:t>Acceleration</a:t>
                </a:r>
              </a:p>
            </p:txBody>
          </p:sp>
          <p:sp>
            <p:nvSpPr>
              <p:cNvPr id="59414" name="Line 40"/>
              <p:cNvSpPr>
                <a:spLocks noChangeShapeType="1"/>
              </p:cNvSpPr>
              <p:nvPr/>
            </p:nvSpPr>
            <p:spPr bwMode="auto">
              <a:xfrm flipV="1">
                <a:off x="3360" y="3462"/>
                <a:ext cx="144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15" name="Line 41"/>
              <p:cNvSpPr>
                <a:spLocks noChangeShapeType="1"/>
              </p:cNvSpPr>
              <p:nvPr/>
            </p:nvSpPr>
            <p:spPr bwMode="auto">
              <a:xfrm flipV="1">
                <a:off x="2782" y="3462"/>
                <a:ext cx="482" cy="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9416" name="Group 42"/>
              <p:cNvGrpSpPr>
                <a:grpSpLocks/>
              </p:cNvGrpSpPr>
              <p:nvPr/>
            </p:nvGrpSpPr>
            <p:grpSpPr bwMode="auto">
              <a:xfrm>
                <a:off x="3192" y="3394"/>
                <a:ext cx="240" cy="135"/>
                <a:chOff x="1656" y="1564"/>
                <a:chExt cx="240" cy="135"/>
              </a:xfrm>
            </p:grpSpPr>
            <p:sp>
              <p:nvSpPr>
                <p:cNvPr id="59443" name="Oval 43"/>
                <p:cNvSpPr>
                  <a:spLocks noChangeArrowheads="1"/>
                </p:cNvSpPr>
                <p:nvPr/>
              </p:nvSpPr>
              <p:spPr bwMode="auto">
                <a:xfrm>
                  <a:off x="1728" y="1584"/>
                  <a:ext cx="96" cy="96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endParaRPr lang="en-US"/>
                </a:p>
              </p:txBody>
            </p:sp>
            <p:sp>
              <p:nvSpPr>
                <p:cNvPr id="59444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1656" y="1564"/>
                  <a:ext cx="240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1pPr>
                  <a:lvl2pPr marL="742950" indent="-28575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2pPr>
                  <a:lvl3pPr marL="11430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3pPr>
                  <a:lvl4pPr marL="16002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4pPr>
                  <a:lvl5pPr marL="20574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800">
                      <a:latin typeface="Arial" charset="0"/>
                      <a:sym typeface="Symbol" pitchFamily="18" charset="2"/>
                    </a:rPr>
                    <a:t></a:t>
                  </a:r>
                  <a:endParaRPr lang="en-US" sz="800">
                    <a:latin typeface="Arial" charset="0"/>
                  </a:endParaRPr>
                </a:p>
              </p:txBody>
            </p:sp>
          </p:grpSp>
          <p:sp>
            <p:nvSpPr>
              <p:cNvPr id="59417" name="Text Box 45"/>
              <p:cNvSpPr txBox="1">
                <a:spLocks noChangeArrowheads="1"/>
              </p:cNvSpPr>
              <p:nvPr/>
            </p:nvSpPr>
            <p:spPr bwMode="auto">
              <a:xfrm>
                <a:off x="4347" y="2895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0">
                    <a:latin typeface="Arial" charset="0"/>
                  </a:rPr>
                  <a:t>-</a:t>
                </a:r>
              </a:p>
            </p:txBody>
          </p:sp>
          <p:sp>
            <p:nvSpPr>
              <p:cNvPr id="59418" name="Text Box 46"/>
              <p:cNvSpPr txBox="1">
                <a:spLocks noChangeArrowheads="1"/>
              </p:cNvSpPr>
              <p:nvPr/>
            </p:nvSpPr>
            <p:spPr bwMode="auto">
              <a:xfrm>
                <a:off x="4335" y="2736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0">
                    <a:latin typeface="Arial" charset="0"/>
                  </a:rPr>
                  <a:t>+</a:t>
                </a:r>
              </a:p>
            </p:txBody>
          </p:sp>
          <p:sp>
            <p:nvSpPr>
              <p:cNvPr id="59419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234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0">
                    <a:latin typeface="Arial" charset="0"/>
                  </a:rPr>
                  <a:t>-</a:t>
                </a:r>
              </a:p>
            </p:txBody>
          </p:sp>
          <p:sp>
            <p:nvSpPr>
              <p:cNvPr id="59420" name="Text Box 48"/>
              <p:cNvSpPr txBox="1">
                <a:spLocks noChangeArrowheads="1"/>
              </p:cNvSpPr>
              <p:nvPr/>
            </p:nvSpPr>
            <p:spPr bwMode="auto">
              <a:xfrm>
                <a:off x="2762" y="3329"/>
                <a:ext cx="52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solidFill>
                      <a:schemeClr val="accent2"/>
                    </a:solidFill>
                    <a:latin typeface="Times New Roman" pitchFamily="18" charset="0"/>
                  </a:rPr>
                  <a:t>Pseudo-R.</a:t>
                </a:r>
              </a:p>
            </p:txBody>
          </p:sp>
          <p:sp>
            <p:nvSpPr>
              <p:cNvPr id="59421" name="Text Box 49"/>
              <p:cNvSpPr txBox="1">
                <a:spLocks noChangeArrowheads="1"/>
              </p:cNvSpPr>
              <p:nvPr/>
            </p:nvSpPr>
            <p:spPr bwMode="auto">
              <a:xfrm>
                <a:off x="2208" y="3383"/>
                <a:ext cx="576" cy="15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Receiver</a:t>
                </a:r>
              </a:p>
            </p:txBody>
          </p:sp>
          <p:sp>
            <p:nvSpPr>
              <p:cNvPr id="59422" name="Text Box 50"/>
              <p:cNvSpPr txBox="1">
                <a:spLocks noChangeArrowheads="1"/>
              </p:cNvSpPr>
              <p:nvPr/>
            </p:nvSpPr>
            <p:spPr bwMode="auto">
              <a:xfrm>
                <a:off x="1200" y="3383"/>
                <a:ext cx="576" cy="15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SVs</a:t>
                </a:r>
              </a:p>
            </p:txBody>
          </p:sp>
          <p:sp>
            <p:nvSpPr>
              <p:cNvPr id="59423" name="Line 51"/>
              <p:cNvSpPr>
                <a:spLocks noChangeShapeType="1"/>
              </p:cNvSpPr>
              <p:nvPr/>
            </p:nvSpPr>
            <p:spPr bwMode="auto">
              <a:xfrm>
                <a:off x="1968" y="3462"/>
                <a:ext cx="238" cy="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24" name="Line 52"/>
              <p:cNvSpPr>
                <a:spLocks noChangeShapeType="1"/>
              </p:cNvSpPr>
              <p:nvPr/>
            </p:nvSpPr>
            <p:spPr bwMode="auto">
              <a:xfrm>
                <a:off x="1776" y="3462"/>
                <a:ext cx="96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9425" name="Group 53"/>
              <p:cNvGrpSpPr>
                <a:grpSpLocks/>
              </p:cNvGrpSpPr>
              <p:nvPr/>
            </p:nvGrpSpPr>
            <p:grpSpPr bwMode="auto">
              <a:xfrm>
                <a:off x="1800" y="3394"/>
                <a:ext cx="240" cy="135"/>
                <a:chOff x="1656" y="1564"/>
                <a:chExt cx="240" cy="135"/>
              </a:xfrm>
            </p:grpSpPr>
            <p:sp>
              <p:nvSpPr>
                <p:cNvPr id="59441" name="Oval 54"/>
                <p:cNvSpPr>
                  <a:spLocks noChangeArrowheads="1"/>
                </p:cNvSpPr>
                <p:nvPr/>
              </p:nvSpPr>
              <p:spPr bwMode="auto">
                <a:xfrm>
                  <a:off x="1728" y="1584"/>
                  <a:ext cx="96" cy="96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endParaRPr lang="en-US"/>
                </a:p>
              </p:txBody>
            </p:sp>
            <p:sp>
              <p:nvSpPr>
                <p:cNvPr id="59442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1656" y="1564"/>
                  <a:ext cx="240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1pPr>
                  <a:lvl2pPr marL="742950" indent="-28575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2pPr>
                  <a:lvl3pPr marL="11430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3pPr>
                  <a:lvl4pPr marL="16002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4pPr>
                  <a:lvl5pPr marL="20574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800">
                      <a:latin typeface="Arial" charset="0"/>
                      <a:sym typeface="Symbol" pitchFamily="18" charset="2"/>
                    </a:rPr>
                    <a:t></a:t>
                  </a:r>
                  <a:endParaRPr lang="en-US" sz="800">
                    <a:latin typeface="Arial" charset="0"/>
                  </a:endParaRPr>
                </a:p>
              </p:txBody>
            </p:sp>
          </p:grpSp>
          <p:sp>
            <p:nvSpPr>
              <p:cNvPr id="59426" name="Text Box 56"/>
              <p:cNvSpPr txBox="1">
                <a:spLocks noChangeArrowheads="1"/>
              </p:cNvSpPr>
              <p:nvPr/>
            </p:nvSpPr>
            <p:spPr bwMode="auto">
              <a:xfrm>
                <a:off x="1737" y="3315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0">
                    <a:latin typeface="Arial" charset="0"/>
                  </a:rPr>
                  <a:t>+</a:t>
                </a:r>
              </a:p>
            </p:txBody>
          </p:sp>
          <p:sp>
            <p:nvSpPr>
              <p:cNvPr id="59427" name="Line 57"/>
              <p:cNvSpPr>
                <a:spLocks noChangeShapeType="1"/>
              </p:cNvSpPr>
              <p:nvPr/>
            </p:nvSpPr>
            <p:spPr bwMode="auto">
              <a:xfrm>
                <a:off x="4560" y="2886"/>
                <a:ext cx="672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28" name="Line 58"/>
              <p:cNvSpPr>
                <a:spLocks noChangeShapeType="1"/>
              </p:cNvSpPr>
              <p:nvPr/>
            </p:nvSpPr>
            <p:spPr bwMode="auto">
              <a:xfrm>
                <a:off x="2928" y="2889"/>
                <a:ext cx="1536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9429" name="Group 59"/>
              <p:cNvGrpSpPr>
                <a:grpSpLocks/>
              </p:cNvGrpSpPr>
              <p:nvPr/>
            </p:nvGrpSpPr>
            <p:grpSpPr bwMode="auto">
              <a:xfrm>
                <a:off x="4392" y="2821"/>
                <a:ext cx="240" cy="135"/>
                <a:chOff x="1656" y="1564"/>
                <a:chExt cx="240" cy="135"/>
              </a:xfrm>
            </p:grpSpPr>
            <p:sp>
              <p:nvSpPr>
                <p:cNvPr id="59439" name="Oval 60"/>
                <p:cNvSpPr>
                  <a:spLocks noChangeArrowheads="1"/>
                </p:cNvSpPr>
                <p:nvPr/>
              </p:nvSpPr>
              <p:spPr bwMode="auto">
                <a:xfrm>
                  <a:off x="1728" y="1584"/>
                  <a:ext cx="96" cy="96"/>
                </a:xfrm>
                <a:prstGeom prst="ellips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endParaRPr lang="en-US"/>
                </a:p>
              </p:txBody>
            </p:sp>
            <p:sp>
              <p:nvSpPr>
                <p:cNvPr id="59440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1656" y="1564"/>
                  <a:ext cx="240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1pPr>
                  <a:lvl2pPr marL="742950" indent="-28575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2pPr>
                  <a:lvl3pPr marL="11430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3pPr>
                  <a:lvl4pPr marL="16002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4pPr>
                  <a:lvl5pPr marL="2057400" indent="-228600" eaLnBrk="0" hangingPunct="0"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000" b="1">
                      <a:solidFill>
                        <a:schemeClr val="tx2"/>
                      </a:solidFill>
                      <a:latin typeface="Bell MT" pitchFamily="18" charset="0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lang="en-US" sz="800">
                      <a:latin typeface="Arial" charset="0"/>
                      <a:sym typeface="Symbol" pitchFamily="18" charset="2"/>
                    </a:rPr>
                    <a:t></a:t>
                  </a:r>
                  <a:endParaRPr lang="en-US" sz="800">
                    <a:latin typeface="Arial" charset="0"/>
                  </a:endParaRPr>
                </a:p>
              </p:txBody>
            </p:sp>
          </p:grpSp>
          <p:sp>
            <p:nvSpPr>
              <p:cNvPr id="59430" name="Text Box 62"/>
              <p:cNvSpPr txBox="1">
                <a:spLocks noChangeArrowheads="1"/>
              </p:cNvSpPr>
              <p:nvPr/>
            </p:nvSpPr>
            <p:spPr bwMode="auto">
              <a:xfrm>
                <a:off x="2814" y="2766"/>
                <a:ext cx="5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Times New Roman" pitchFamily="18" charset="0"/>
                  </a:rPr>
                  <a:t>Pos./Vel.</a:t>
                </a:r>
              </a:p>
            </p:txBody>
          </p:sp>
          <p:sp>
            <p:nvSpPr>
              <p:cNvPr id="59431" name="Line 63"/>
              <p:cNvSpPr>
                <a:spLocks noChangeShapeType="1"/>
              </p:cNvSpPr>
              <p:nvPr/>
            </p:nvSpPr>
            <p:spPr bwMode="auto">
              <a:xfrm>
                <a:off x="3312" y="3213"/>
                <a:ext cx="0" cy="20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32" name="Text Box 64"/>
              <p:cNvSpPr txBox="1">
                <a:spLocks noChangeArrowheads="1"/>
              </p:cNvSpPr>
              <p:nvPr/>
            </p:nvSpPr>
            <p:spPr bwMode="auto">
              <a:xfrm>
                <a:off x="3132" y="3417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0">
                    <a:latin typeface="Arial" charset="0"/>
                  </a:rPr>
                  <a:t>-</a:t>
                </a:r>
              </a:p>
            </p:txBody>
          </p:sp>
          <p:sp>
            <p:nvSpPr>
              <p:cNvPr id="59433" name="Text Box 65"/>
              <p:cNvSpPr txBox="1">
                <a:spLocks noChangeArrowheads="1"/>
              </p:cNvSpPr>
              <p:nvPr/>
            </p:nvSpPr>
            <p:spPr bwMode="auto">
              <a:xfrm>
                <a:off x="3139" y="3268"/>
                <a:ext cx="19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 b="0">
                    <a:latin typeface="Arial" charset="0"/>
                  </a:rPr>
                  <a:t>+</a:t>
                </a:r>
              </a:p>
            </p:txBody>
          </p:sp>
          <p:sp>
            <p:nvSpPr>
              <p:cNvPr id="59434" name="Text Box 66"/>
              <p:cNvSpPr txBox="1">
                <a:spLocks noChangeArrowheads="1"/>
              </p:cNvSpPr>
              <p:nvPr/>
            </p:nvSpPr>
            <p:spPr bwMode="auto">
              <a:xfrm>
                <a:off x="3984" y="3318"/>
                <a:ext cx="57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Times New Roman" pitchFamily="18" charset="0"/>
                  </a:rPr>
                  <a:t> </a:t>
                </a:r>
                <a:r>
                  <a:rPr lang="en-US">
                    <a:latin typeface="Symbol" pitchFamily="18" charset="2"/>
                  </a:rPr>
                  <a:t>D</a:t>
                </a:r>
                <a:r>
                  <a:rPr lang="en-US">
                    <a:latin typeface="Times New Roman" pitchFamily="18" charset="0"/>
                  </a:rPr>
                  <a:t> Pos, </a:t>
                </a:r>
                <a:r>
                  <a:rPr lang="en-US">
                    <a:latin typeface="Symbol" pitchFamily="18" charset="2"/>
                  </a:rPr>
                  <a:t>D</a:t>
                </a:r>
                <a:r>
                  <a:rPr lang="en-US">
                    <a:latin typeface="Times New Roman" pitchFamily="18" charset="0"/>
                  </a:rPr>
                  <a:t> Vel</a:t>
                </a:r>
              </a:p>
            </p:txBody>
          </p:sp>
          <p:sp>
            <p:nvSpPr>
              <p:cNvPr id="59435" name="Line 67"/>
              <p:cNvSpPr>
                <a:spLocks noChangeShapeType="1"/>
              </p:cNvSpPr>
              <p:nvPr/>
            </p:nvSpPr>
            <p:spPr bwMode="auto">
              <a:xfrm>
                <a:off x="4080" y="3462"/>
                <a:ext cx="432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non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36" name="Line 68"/>
              <p:cNvSpPr>
                <a:spLocks noChangeShapeType="1"/>
              </p:cNvSpPr>
              <p:nvPr/>
            </p:nvSpPr>
            <p:spPr bwMode="auto">
              <a:xfrm flipV="1">
                <a:off x="4512" y="2928"/>
                <a:ext cx="0" cy="53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437" name="Text Box 69"/>
              <p:cNvSpPr txBox="1">
                <a:spLocks noChangeArrowheads="1"/>
              </p:cNvSpPr>
              <p:nvPr/>
            </p:nvSpPr>
            <p:spPr bwMode="auto">
              <a:xfrm>
                <a:off x="2976" y="3051"/>
                <a:ext cx="672" cy="15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>
                    <a:latin typeface="Arial" charset="0"/>
                  </a:rPr>
                  <a:t>Prediction</a:t>
                </a:r>
              </a:p>
            </p:txBody>
          </p:sp>
          <p:sp>
            <p:nvSpPr>
              <p:cNvPr id="59438" name="Line 70"/>
              <p:cNvSpPr>
                <a:spLocks noChangeShapeType="1"/>
              </p:cNvSpPr>
              <p:nvPr/>
            </p:nvSpPr>
            <p:spPr bwMode="auto">
              <a:xfrm flipH="1" flipV="1">
                <a:off x="3311" y="2887"/>
                <a:ext cx="1" cy="16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9402" name="Text Box 71"/>
            <p:cNvSpPr txBox="1">
              <a:spLocks noChangeArrowheads="1"/>
            </p:cNvSpPr>
            <p:nvPr/>
          </p:nvSpPr>
          <p:spPr bwMode="auto">
            <a:xfrm>
              <a:off x="1104" y="2568"/>
              <a:ext cx="42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GPS receiver pseudo-range and rate measurements</a:t>
              </a:r>
              <a:endParaRPr lang="en-US" sz="1400" b="0" i="1">
                <a:latin typeface="Times New Roman" pitchFamily="18" charset="0"/>
              </a:endParaRPr>
            </a:p>
          </p:txBody>
        </p:sp>
        <p:sp>
          <p:nvSpPr>
            <p:cNvPr id="59403" name="Text Box 72"/>
            <p:cNvSpPr txBox="1">
              <a:spLocks noChangeArrowheads="1"/>
            </p:cNvSpPr>
            <p:nvPr/>
          </p:nvSpPr>
          <p:spPr bwMode="auto">
            <a:xfrm>
              <a:off x="960" y="2376"/>
              <a:ext cx="47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Tightly coupled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59404" name="Text Box 73"/>
            <p:cNvSpPr txBox="1">
              <a:spLocks noChangeArrowheads="1"/>
            </p:cNvSpPr>
            <p:nvPr/>
          </p:nvSpPr>
          <p:spPr bwMode="auto">
            <a:xfrm>
              <a:off x="1105" y="2760"/>
              <a:ext cx="4224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nonlinear </a:t>
              </a:r>
              <a:r>
                <a:rPr lang="en-US" sz="1400">
                  <a:solidFill>
                    <a:schemeClr val="tx1"/>
                  </a:solidFill>
                  <a:latin typeface="Times New Roman" pitchFamily="18" charset="0"/>
                </a:rPr>
                <a:t>K</a:t>
              </a:r>
              <a:r>
                <a:rPr lang="en-US" sz="1400">
                  <a:latin typeface="Times New Roman" pitchFamily="18" charset="0"/>
                </a:rPr>
                <a:t>.F. operates on the difference between the receiver measurements and the INS derived predictions, converts them to position and velocity corrections and updates the INS</a:t>
              </a:r>
              <a:endParaRPr lang="en-US" sz="1400" b="0" i="1">
                <a:latin typeface="Times New Roman" pitchFamily="18" charset="0"/>
              </a:endParaRPr>
            </a:p>
          </p:txBody>
        </p:sp>
        <p:sp>
          <p:nvSpPr>
            <p:cNvPr id="59405" name="Text Box 74"/>
            <p:cNvSpPr txBox="1">
              <a:spLocks noChangeArrowheads="1"/>
            </p:cNvSpPr>
            <p:nvPr/>
          </p:nvSpPr>
          <p:spPr bwMode="auto">
            <a:xfrm>
              <a:off x="5407" y="3908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171083" name="Rectangle 75"/>
          <p:cNvSpPr>
            <a:spLocks noGrp="1" noChangeArrowheads="1"/>
          </p:cNvSpPr>
          <p:nvPr>
            <p:ph type="body" idx="4294967295"/>
          </p:nvPr>
        </p:nvSpPr>
        <p:spPr>
          <a:xfrm>
            <a:off x="1519238" y="1181100"/>
            <a:ext cx="7319962" cy="23288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900"/>
              <a:t>Coupling of GPS and INS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GPS and INS are complimentary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GPS keeps low frequency errors small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INS smoothes high frequency errors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The Kalman filter bridges GPS and INS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The K.F. filters the GPS measurements and updates the INS navigation solution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Measurements: 4 pseudo-range and 4 pseudo-rate</a:t>
            </a:r>
          </a:p>
          <a:p>
            <a:pPr lvl="2">
              <a:lnSpc>
                <a:spcPct val="90000"/>
              </a:lnSpc>
            </a:pPr>
            <a:r>
              <a:rPr lang="en-US" sz="1200"/>
              <a:t>States: 3 positions, 3 velocities, user clock bias, user clock frequency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The INS maintains the navigation solution during GPS outages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The INS provides high data rate navigation data</a:t>
            </a:r>
          </a:p>
        </p:txBody>
      </p:sp>
      <p:sp>
        <p:nvSpPr>
          <p:cNvPr id="59400" name="Text Box 76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8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EB816401-4F99-473F-8ED1-ACA5789B1B03}" type="slidenum">
              <a:rPr lang="en-US" b="0">
                <a:latin typeface="+mn-lt"/>
              </a:rPr>
              <a:pPr>
                <a:defRPr/>
              </a:pPr>
              <a:t>48</a:t>
            </a:fld>
            <a:endParaRPr lang="en-US" b="0">
              <a:latin typeface="+mn-lt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Star Tracking and INS Update Procedure</a:t>
            </a:r>
          </a:p>
        </p:txBody>
      </p:sp>
      <p:sp>
        <p:nvSpPr>
          <p:cNvPr id="60420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60421" name="Text Box 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" action="ppaction://hlinksldjump"/>
              </a:rPr>
              <a:t>Star Tracker</a:t>
            </a:r>
            <a:endParaRPr lang="en-US" sz="1200">
              <a:latin typeface="Arial" charset="0"/>
            </a:endParaRPr>
          </a:p>
        </p:txBody>
      </p:sp>
      <p:sp>
        <p:nvSpPr>
          <p:cNvPr id="154654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1538288" y="1316038"/>
            <a:ext cx="7462837" cy="4652962"/>
          </a:xfrm>
        </p:spPr>
        <p:txBody>
          <a:bodyPr/>
          <a:lstStyle/>
          <a:p>
            <a:r>
              <a:rPr lang="en-US" sz="1000"/>
              <a:t>Load the star catalog of the 25 brightest stars</a:t>
            </a:r>
          </a:p>
          <a:p>
            <a:pPr marL="762000" lvl="1" indent="-304800"/>
            <a:r>
              <a:rPr lang="en-US"/>
              <a:t>The LOS to the stars are given by their unit vectors in inertial coordinates</a:t>
            </a:r>
          </a:p>
          <a:p>
            <a:r>
              <a:rPr lang="en-US" sz="1000"/>
              <a:t>Determine the stars visible above horizon</a:t>
            </a:r>
          </a:p>
          <a:p>
            <a:pPr marL="762000" lvl="1" indent="-304800"/>
            <a:r>
              <a:rPr lang="en-US"/>
              <a:t>Above a given grazing angle</a:t>
            </a:r>
          </a:p>
          <a:p>
            <a:pPr marL="762000" lvl="1" indent="-304800"/>
            <a:r>
              <a:rPr lang="en-US"/>
              <a:t>Vehicle has to be high enough to see the stars</a:t>
            </a:r>
          </a:p>
          <a:p>
            <a:r>
              <a:rPr lang="en-US" sz="1000"/>
              <a:t>Get a fix of three stars that are spaced in an optimum pattern</a:t>
            </a:r>
          </a:p>
          <a:p>
            <a:pPr marL="762000" lvl="1" indent="-304800"/>
            <a:r>
              <a:rPr lang="en-US"/>
              <a:t>Use three star trackers onboard the vehicle</a:t>
            </a:r>
          </a:p>
          <a:p>
            <a:r>
              <a:rPr lang="en-US" sz="1000"/>
              <a:t>Measure each azimuth and elevation in the vehicle frame</a:t>
            </a:r>
          </a:p>
          <a:p>
            <a:r>
              <a:rPr lang="en-US" sz="1000"/>
              <a:t>Convert the LOS to inertial unit vectors using the INS</a:t>
            </a:r>
          </a:p>
          <a:p>
            <a:r>
              <a:rPr lang="en-US" sz="1000"/>
              <a:t>Compare the INS generated unit vectors with the catalog values</a:t>
            </a:r>
          </a:p>
          <a:p>
            <a:pPr marL="762000" lvl="1" indent="-304800"/>
            <a:r>
              <a:rPr lang="en-US"/>
              <a:t>The difference provides the tilt corrections for the INS     </a:t>
            </a:r>
            <a:r>
              <a:rPr lang="en-US">
                <a:solidFill>
                  <a:schemeClr val="accent2"/>
                </a:solidFill>
              </a:rPr>
              <a:t>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5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AE0056D0-3E90-4C6C-B653-0BCDEF7E3C07}" type="slidenum">
              <a:rPr lang="en-US" b="0">
                <a:latin typeface="+mn-lt"/>
              </a:rPr>
              <a:pPr>
                <a:defRPr/>
              </a:pPr>
              <a:t>49</a:t>
            </a:fld>
            <a:endParaRPr lang="en-US" b="0">
              <a:latin typeface="+mn-lt"/>
            </a:endParaRPr>
          </a:p>
        </p:txBody>
      </p:sp>
      <p:sp>
        <p:nvSpPr>
          <p:cNvPr id="30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Picking the Best Three Stars</a:t>
            </a:r>
          </a:p>
        </p:txBody>
      </p:sp>
      <p:sp>
        <p:nvSpPr>
          <p:cNvPr id="30731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55655" name="Rectangle 7"/>
          <p:cNvSpPr>
            <a:spLocks noChangeArrowheads="1"/>
          </p:cNvSpPr>
          <p:nvPr/>
        </p:nvSpPr>
        <p:spPr bwMode="auto">
          <a:xfrm>
            <a:off x="1447800" y="1143000"/>
            <a:ext cx="7319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038" indent="-173038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85750" algn="l"/>
              </a:tabLst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Determine those stars that are above a minimum angle of the local horizon</a:t>
            </a:r>
            <a:endParaRPr lang="en-US" sz="1600" b="0" i="1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183063" y="2544763"/>
            <a:ext cx="4267200" cy="735012"/>
            <a:chOff x="2635" y="1603"/>
            <a:chExt cx="2688" cy="463"/>
          </a:xfrm>
        </p:grpSpPr>
        <p:sp>
          <p:nvSpPr>
            <p:cNvPr id="30746" name="Text Box 9"/>
            <p:cNvSpPr txBox="1">
              <a:spLocks noChangeArrowheads="1"/>
            </p:cNvSpPr>
            <p:nvPr/>
          </p:nvSpPr>
          <p:spPr bwMode="auto">
            <a:xfrm>
              <a:off x="2635" y="1603"/>
              <a:ext cx="2688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visible stars must be above the minimum elevation angle </a:t>
              </a:r>
              <a:r>
                <a:rPr lang="en-US" sz="1400" b="0" i="1">
                  <a:latin typeface="Times New Roman" pitchFamily="18" charset="0"/>
                </a:rPr>
                <a:t>el</a:t>
              </a:r>
              <a:r>
                <a:rPr lang="en-US" sz="1400" b="0" i="1" baseline="-25000">
                  <a:latin typeface="Times New Roman" pitchFamily="18" charset="0"/>
                </a:rPr>
                <a:t>min</a:t>
              </a:r>
              <a:r>
                <a:rPr lang="en-US" sz="1400">
                  <a:latin typeface="Times New Roman" pitchFamily="18" charset="0"/>
                </a:rPr>
                <a:t> </a:t>
              </a:r>
            </a:p>
          </p:txBody>
        </p:sp>
        <p:graphicFrame>
          <p:nvGraphicFramePr>
            <p:cNvPr id="30728" name="Object 10"/>
            <p:cNvGraphicFramePr>
              <a:graphicFrameLocks noChangeAspect="1"/>
            </p:cNvGraphicFramePr>
            <p:nvPr/>
          </p:nvGraphicFramePr>
          <p:xfrm>
            <a:off x="3610" y="1914"/>
            <a:ext cx="392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1" name="Equation" r:id="rId3" imgW="622080" imgH="241200" progId="Equation.3">
                    <p:embed/>
                  </p:oleObj>
                </mc:Choice>
                <mc:Fallback>
                  <p:oleObj name="Equation" r:id="rId3" imgW="622080" imgH="2412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0" y="1914"/>
                          <a:ext cx="392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752600" y="1524000"/>
            <a:ext cx="6934200" cy="1878013"/>
            <a:chOff x="1104" y="960"/>
            <a:chExt cx="4368" cy="1183"/>
          </a:xfrm>
        </p:grpSpPr>
        <p:graphicFrame>
          <p:nvGraphicFramePr>
            <p:cNvPr id="30725" name="Object 12"/>
            <p:cNvGraphicFramePr>
              <a:graphicFrameLocks noChangeAspect="1"/>
            </p:cNvGraphicFramePr>
            <p:nvPr/>
          </p:nvGraphicFramePr>
          <p:xfrm>
            <a:off x="1104" y="1104"/>
            <a:ext cx="1361" cy="10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2" name="VISIO" r:id="rId5" imgW="2160000" imgH="1649520" progId="Visio.Drawing.11">
                    <p:embed/>
                  </p:oleObj>
                </mc:Choice>
                <mc:Fallback>
                  <p:oleObj name="VISIO" r:id="rId5" imgW="2160000" imgH="1649520" progId="Visio.Drawing.11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104"/>
                          <a:ext cx="1361" cy="10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26" name="Object 13"/>
            <p:cNvGraphicFramePr>
              <a:graphicFrameLocks noChangeAspect="1"/>
            </p:cNvGraphicFramePr>
            <p:nvPr/>
          </p:nvGraphicFramePr>
          <p:xfrm>
            <a:off x="3280" y="1392"/>
            <a:ext cx="1016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3" name="Equation" r:id="rId7" imgW="1612800" imgH="241200" progId="Equation.3">
                    <p:embed/>
                  </p:oleObj>
                </mc:Choice>
                <mc:Fallback>
                  <p:oleObj name="Equation" r:id="rId7" imgW="1612800" imgH="2412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0" y="1392"/>
                          <a:ext cx="1016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744" name="Group 14"/>
            <p:cNvGrpSpPr>
              <a:grpSpLocks/>
            </p:cNvGrpSpPr>
            <p:nvPr/>
          </p:nvGrpSpPr>
          <p:grpSpPr bwMode="auto">
            <a:xfrm>
              <a:off x="2640" y="960"/>
              <a:ext cx="2832" cy="326"/>
              <a:chOff x="2640" y="960"/>
              <a:chExt cx="2832" cy="326"/>
            </a:xfrm>
          </p:grpSpPr>
          <p:sp>
            <p:nvSpPr>
              <p:cNvPr id="30745" name="Text Box 15"/>
              <p:cNvSpPr txBox="1">
                <a:spLocks noChangeArrowheads="1"/>
              </p:cNvSpPr>
              <p:nvPr/>
            </p:nvSpPr>
            <p:spPr bwMode="auto">
              <a:xfrm>
                <a:off x="2640" y="960"/>
                <a:ext cx="2832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68275" indent="-168275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>
                    <a:latin typeface="Times New Roman" pitchFamily="18" charset="0"/>
                  </a:rPr>
                  <a:t>– Calculate the elevation angle </a:t>
                </a:r>
                <a:r>
                  <a:rPr lang="en-US" sz="1400" b="0" i="1">
                    <a:latin typeface="Times New Roman" pitchFamily="18" charset="0"/>
                  </a:rPr>
                  <a:t>el</a:t>
                </a:r>
                <a:r>
                  <a:rPr lang="en-US" sz="1400">
                    <a:latin typeface="Times New Roman" pitchFamily="18" charset="0"/>
                  </a:rPr>
                  <a:t> from the vehicle  (computed) and star  u</a:t>
                </a:r>
                <a:r>
                  <a:rPr lang="en-US" sz="1400" b="0" i="1" baseline="-25000">
                    <a:latin typeface="Times New Roman" pitchFamily="18" charset="0"/>
                  </a:rPr>
                  <a:t>SI</a:t>
                </a:r>
                <a:r>
                  <a:rPr lang="en-US" sz="1400">
                    <a:latin typeface="Times New Roman" pitchFamily="18" charset="0"/>
                  </a:rPr>
                  <a:t> unit vectors </a:t>
                </a:r>
              </a:p>
            </p:txBody>
          </p:sp>
          <p:graphicFrame>
            <p:nvGraphicFramePr>
              <p:cNvPr id="30727" name="Object 16"/>
              <p:cNvGraphicFramePr>
                <a:graphicFrameLocks noChangeAspect="1"/>
              </p:cNvGraphicFramePr>
              <p:nvPr/>
            </p:nvGraphicFramePr>
            <p:xfrm>
              <a:off x="5094" y="1004"/>
              <a:ext cx="160" cy="1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4" name="Equation" r:id="rId9" imgW="253800" imgH="241200" progId="Equation.3">
                      <p:embed/>
                    </p:oleObj>
                  </mc:Choice>
                  <mc:Fallback>
                    <p:oleObj name="Equation" r:id="rId9" imgW="253800" imgH="241200" progId="Equation.3">
                      <p:embed/>
                      <p:pic>
                        <p:nvPicPr>
                          <p:cNvPr id="0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94" y="1004"/>
                            <a:ext cx="160" cy="15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439863" y="3497263"/>
            <a:ext cx="7319962" cy="757237"/>
            <a:chOff x="907" y="2203"/>
            <a:chExt cx="4611" cy="477"/>
          </a:xfrm>
        </p:grpSpPr>
        <p:sp>
          <p:nvSpPr>
            <p:cNvPr id="30743" name="Rectangle 18"/>
            <p:cNvSpPr>
              <a:spLocks noChangeArrowheads="1"/>
            </p:cNvSpPr>
            <p:nvPr/>
          </p:nvSpPr>
          <p:spPr bwMode="auto">
            <a:xfrm>
              <a:off x="907" y="2203"/>
              <a:ext cx="461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173038" indent="-173038">
                <a:lnSpc>
                  <a:spcPct val="90000"/>
                </a:lnSpc>
                <a:spcBef>
                  <a:spcPct val="20000"/>
                </a:spcBef>
                <a:buFontTx/>
                <a:buChar char="•"/>
                <a:tabLst>
                  <a:tab pos="285750" algn="l"/>
                </a:tabLst>
              </a:pPr>
              <a:r>
                <a:rPr lang="en-US" sz="1600">
                  <a:solidFill>
                    <a:schemeClr val="tx1"/>
                  </a:solidFill>
                  <a:latin typeface="Times New Roman" pitchFamily="18" charset="0"/>
                </a:rPr>
                <a:t>From the visible stars find that </a:t>
              </a:r>
              <a:r>
                <a:rPr lang="en-US" sz="1600">
                  <a:solidFill>
                    <a:schemeClr val="accent2"/>
                  </a:solidFill>
                  <a:latin typeface="Times New Roman" pitchFamily="18" charset="0"/>
                </a:rPr>
                <a:t>triad</a:t>
              </a:r>
              <a:r>
                <a:rPr lang="en-US" sz="1600">
                  <a:solidFill>
                    <a:schemeClr val="tx1"/>
                  </a:solidFill>
                  <a:latin typeface="Times New Roman" pitchFamily="18" charset="0"/>
                </a:rPr>
                <a:t> that maximizes the volume of their parallelepiped </a:t>
              </a:r>
              <a:endParaRPr lang="en-US" sz="1600" b="0" i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30724" name="Object 19"/>
            <p:cNvGraphicFramePr>
              <a:graphicFrameLocks noChangeAspect="1"/>
            </p:cNvGraphicFramePr>
            <p:nvPr/>
          </p:nvGraphicFramePr>
          <p:xfrm>
            <a:off x="2652" y="2480"/>
            <a:ext cx="928" cy="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5" name="Equation" r:id="rId11" imgW="1473120" imgH="317160" progId="Equation.3">
                    <p:embed/>
                  </p:oleObj>
                </mc:Choice>
                <mc:Fallback>
                  <p:oleObj name="Equation" r:id="rId11" imgW="1473120" imgH="31716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2" y="2480"/>
                          <a:ext cx="928" cy="2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1433513" y="4422775"/>
            <a:ext cx="7461250" cy="2146300"/>
            <a:chOff x="903" y="2786"/>
            <a:chExt cx="4700" cy="1352"/>
          </a:xfrm>
        </p:grpSpPr>
        <p:grpSp>
          <p:nvGrpSpPr>
            <p:cNvPr id="30738" name="Group 21"/>
            <p:cNvGrpSpPr>
              <a:grpSpLocks/>
            </p:cNvGrpSpPr>
            <p:nvPr/>
          </p:nvGrpSpPr>
          <p:grpSpPr bwMode="auto">
            <a:xfrm>
              <a:off x="903" y="2786"/>
              <a:ext cx="3648" cy="1336"/>
              <a:chOff x="1008" y="2640"/>
              <a:chExt cx="3648" cy="1336"/>
            </a:xfrm>
          </p:grpSpPr>
          <p:sp>
            <p:nvSpPr>
              <p:cNvPr id="30740" name="Text Box 22"/>
              <p:cNvSpPr txBox="1">
                <a:spLocks noChangeArrowheads="1"/>
              </p:cNvSpPr>
              <p:nvPr/>
            </p:nvSpPr>
            <p:spPr bwMode="auto">
              <a:xfrm>
                <a:off x="1008" y="2640"/>
                <a:ext cx="3648" cy="5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68275" indent="-168275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buFontTx/>
                  <a:buChar char="•"/>
                </a:pPr>
                <a:r>
                  <a:rPr lang="en-US" sz="1600">
                    <a:latin typeface="Times New Roman" pitchFamily="18" charset="0"/>
                  </a:rPr>
                  <a:t>Number of possible triad combinations </a:t>
                </a:r>
                <a:r>
                  <a:rPr lang="en-US" sz="1600" b="0" i="1">
                    <a:latin typeface="Times New Roman" pitchFamily="18" charset="0"/>
                  </a:rPr>
                  <a:t>m</a:t>
                </a:r>
              </a:p>
              <a:p>
                <a:pPr eaLnBrk="1" hangingPunct="1">
                  <a:spcBef>
                    <a:spcPct val="10000"/>
                  </a:spcBef>
                </a:pPr>
                <a:r>
                  <a:rPr lang="en-US" sz="1600">
                    <a:latin typeface="Times New Roman" pitchFamily="18" charset="0"/>
                  </a:rPr>
                  <a:t>	</a:t>
                </a:r>
                <a:r>
                  <a:rPr lang="en-US" sz="1400">
                    <a:latin typeface="Times New Roman" pitchFamily="18" charset="0"/>
                  </a:rPr>
                  <a:t> – Binomial coefficient</a:t>
                </a:r>
                <a:r>
                  <a:rPr lang="en-US" sz="1600">
                    <a:latin typeface="Times New Roman" pitchFamily="18" charset="0"/>
                  </a:rPr>
                  <a:t> </a:t>
                </a:r>
                <a:endParaRPr lang="en-US" sz="1400">
                  <a:latin typeface="Times New Roman" pitchFamily="18" charset="0"/>
                </a:endParaRPr>
              </a:p>
              <a:p>
                <a:pPr eaLnBrk="1" hangingPunct="1">
                  <a:spcBef>
                    <a:spcPct val="10000"/>
                  </a:spcBef>
                </a:pPr>
                <a:r>
                  <a:rPr lang="en-US" sz="1400">
                    <a:latin typeface="Times New Roman" pitchFamily="18" charset="0"/>
                  </a:rPr>
                  <a:t>		</a:t>
                </a:r>
              </a:p>
            </p:txBody>
          </p:sp>
          <p:graphicFrame>
            <p:nvGraphicFramePr>
              <p:cNvPr id="30722" name="Object 23"/>
              <p:cNvGraphicFramePr>
                <a:graphicFrameLocks noChangeAspect="1"/>
              </p:cNvGraphicFramePr>
              <p:nvPr/>
            </p:nvGraphicFramePr>
            <p:xfrm>
              <a:off x="1392" y="3072"/>
              <a:ext cx="808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6" name="Equation" r:id="rId13" imgW="1282680" imgH="457200" progId="Equation.3">
                      <p:embed/>
                    </p:oleObj>
                  </mc:Choice>
                  <mc:Fallback>
                    <p:oleObj name="Equation" r:id="rId13" imgW="1282680" imgH="457200" progId="Equation.3">
                      <p:embed/>
                      <p:pic>
                        <p:nvPicPr>
                          <p:cNvPr id="0" name="Object 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3072"/>
                            <a:ext cx="808" cy="28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41" name="Text Box 24"/>
              <p:cNvSpPr txBox="1">
                <a:spLocks noChangeArrowheads="1"/>
              </p:cNvSpPr>
              <p:nvPr/>
            </p:nvSpPr>
            <p:spPr bwMode="auto">
              <a:xfrm>
                <a:off x="1344" y="3504"/>
                <a:ext cx="1200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u="sng">
                    <a:latin typeface="Arial" charset="0"/>
                  </a:rPr>
                  <a:t>Example</a:t>
                </a:r>
                <a:r>
                  <a:rPr lang="en-US">
                    <a:latin typeface="Arial" charset="0"/>
                  </a:rPr>
                  <a:t> 12 visible stars</a:t>
                </a:r>
              </a:p>
            </p:txBody>
          </p:sp>
          <p:graphicFrame>
            <p:nvGraphicFramePr>
              <p:cNvPr id="30723" name="Object 25"/>
              <p:cNvGraphicFramePr>
                <a:graphicFrameLocks noChangeAspect="1"/>
              </p:cNvGraphicFramePr>
              <p:nvPr/>
            </p:nvGraphicFramePr>
            <p:xfrm>
              <a:off x="1488" y="3648"/>
              <a:ext cx="1328" cy="32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97" name="Equation" r:id="rId15" imgW="2108160" imgH="520560" progId="Equation.3">
                      <p:embed/>
                    </p:oleObj>
                  </mc:Choice>
                  <mc:Fallback>
                    <p:oleObj name="Equation" r:id="rId15" imgW="2108160" imgH="52056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88" y="3648"/>
                            <a:ext cx="1328" cy="328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0742" name="Text Box 26"/>
              <p:cNvSpPr txBox="1">
                <a:spLocks noChangeArrowheads="1"/>
              </p:cNvSpPr>
              <p:nvPr/>
            </p:nvSpPr>
            <p:spPr bwMode="auto">
              <a:xfrm>
                <a:off x="2544" y="3024"/>
                <a:ext cx="1872" cy="3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1pPr>
                <a:lvl2pPr marL="742950" indent="-28575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2pPr>
                <a:lvl3pPr marL="11430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3pPr>
                <a:lvl4pPr marL="16002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4pPr>
                <a:lvl5pPr marL="2057400" indent="-228600" eaLnBrk="0" hangingPunct="0"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000" b="1">
                    <a:solidFill>
                      <a:schemeClr val="tx2"/>
                    </a:solidFill>
                    <a:latin typeface="Bell MT" pitchFamily="18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200" b="0" i="1">
                    <a:latin typeface="Times New Roman" pitchFamily="18" charset="0"/>
                  </a:rPr>
                  <a:t>n</a:t>
                </a:r>
                <a:r>
                  <a:rPr lang="en-US" sz="1200">
                    <a:latin typeface="Times New Roman" pitchFamily="18" charset="0"/>
                  </a:rPr>
                  <a:t> = number of visible stars</a:t>
                </a:r>
              </a:p>
              <a:p>
                <a:pPr eaLnBrk="1" hangingPunct="1">
                  <a:spcBef>
                    <a:spcPct val="50000"/>
                  </a:spcBef>
                </a:pPr>
                <a:r>
                  <a:rPr lang="en-US" sz="1200" b="0" i="1">
                    <a:latin typeface="Times New Roman" pitchFamily="18" charset="0"/>
                  </a:rPr>
                  <a:t>q</a:t>
                </a:r>
                <a:r>
                  <a:rPr lang="en-US" sz="1200" b="0">
                    <a:latin typeface="Times New Roman" pitchFamily="18" charset="0"/>
                  </a:rPr>
                  <a:t> = 3</a:t>
                </a:r>
                <a:r>
                  <a:rPr lang="en-US" sz="1200">
                    <a:latin typeface="Times New Roman" pitchFamily="18" charset="0"/>
                  </a:rPr>
                  <a:t> (triad)</a:t>
                </a:r>
              </a:p>
            </p:txBody>
          </p:sp>
        </p:grpSp>
        <p:sp>
          <p:nvSpPr>
            <p:cNvPr id="30739" name="Text Box 27"/>
            <p:cNvSpPr txBox="1">
              <a:spLocks noChangeArrowheads="1"/>
            </p:cNvSpPr>
            <p:nvPr/>
          </p:nvSpPr>
          <p:spPr bwMode="auto">
            <a:xfrm>
              <a:off x="5409" y="392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30737" name="Text Box 28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7" action="ppaction://hlinksldjump"/>
              </a:rPr>
              <a:t>Star Tracker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5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4F7EF481-3E0F-45EE-A3AF-C9B01355E148}" type="slidenum">
              <a:rPr lang="en-US" b="0">
                <a:latin typeface="+mn-lt"/>
              </a:rPr>
              <a:pPr>
                <a:defRPr/>
              </a:pPr>
              <a:t>5</a:t>
            </a:fld>
            <a:endParaRPr lang="en-US" b="0">
              <a:latin typeface="+mn-lt"/>
            </a:endParaRP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/>
              <a:t>Ascent Boost Phase</a:t>
            </a:r>
          </a:p>
        </p:txBody>
      </p:sp>
      <p:sp>
        <p:nvSpPr>
          <p:cNvPr id="45060" name="Text Box 7"/>
          <p:cNvSpPr txBox="1">
            <a:spLocks noChangeArrowheads="1"/>
          </p:cNvSpPr>
          <p:nvPr/>
        </p:nvSpPr>
        <p:spPr bwMode="auto">
          <a:xfrm>
            <a:off x="6858000" y="2895600"/>
            <a:ext cx="2057400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Arial" charset="0"/>
              </a:rPr>
              <a:t>Guidance</a:t>
            </a:r>
            <a:r>
              <a:rPr lang="en-US" sz="140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	Minimum fuel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	Terminal conditions</a:t>
            </a:r>
          </a:p>
        </p:txBody>
      </p:sp>
      <p:sp>
        <p:nvSpPr>
          <p:cNvPr id="45061" name="Text Box 8"/>
          <p:cNvSpPr txBox="1">
            <a:spLocks noChangeArrowheads="1"/>
          </p:cNvSpPr>
          <p:nvPr/>
        </p:nvSpPr>
        <p:spPr bwMode="auto">
          <a:xfrm>
            <a:off x="6858000" y="3962400"/>
            <a:ext cx="1905000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Arial" charset="0"/>
              </a:rPr>
              <a:t>Control</a:t>
            </a:r>
            <a:r>
              <a:rPr lang="en-US" sz="1400">
                <a:latin typeface="Times New Roman" pitchFamily="18" charset="0"/>
              </a:rPr>
              <a:t> 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	RCS lift-off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	TVC endo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	RCS exo</a:t>
            </a:r>
          </a:p>
        </p:txBody>
      </p:sp>
      <p:sp>
        <p:nvSpPr>
          <p:cNvPr id="45062" name="Text Box 9"/>
          <p:cNvSpPr txBox="1">
            <a:spLocks noChangeArrowheads="1"/>
          </p:cNvSpPr>
          <p:nvPr/>
        </p:nvSpPr>
        <p:spPr bwMode="auto">
          <a:xfrm>
            <a:off x="6858000" y="2057400"/>
            <a:ext cx="1905000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31775" indent="-2317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>
                <a:latin typeface="Arial" charset="0"/>
              </a:rPr>
              <a:t>Navigation</a:t>
            </a:r>
            <a:endParaRPr lang="en-US" sz="1400">
              <a:latin typeface="Times New Roman" pitchFamily="18" charset="0"/>
            </a:endParaRPr>
          </a:p>
          <a:p>
            <a:pPr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1400">
                <a:latin typeface="Times New Roman" pitchFamily="18" charset="0"/>
              </a:rPr>
              <a:t>	GPS/INS</a:t>
            </a:r>
          </a:p>
        </p:txBody>
      </p:sp>
      <p:grpSp>
        <p:nvGrpSpPr>
          <p:cNvPr id="45063" name="Group 23"/>
          <p:cNvGrpSpPr>
            <a:grpSpLocks/>
          </p:cNvGrpSpPr>
          <p:nvPr/>
        </p:nvGrpSpPr>
        <p:grpSpPr bwMode="auto">
          <a:xfrm>
            <a:off x="2133600" y="1524000"/>
            <a:ext cx="4419600" cy="4133850"/>
            <a:chOff x="1344" y="960"/>
            <a:chExt cx="2784" cy="2604"/>
          </a:xfrm>
        </p:grpSpPr>
        <p:pic>
          <p:nvPicPr>
            <p:cNvPr id="45065" name="Picture 14" descr="GLOBE_test_slv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1" t="13200" r="17599"/>
            <a:stretch>
              <a:fillRect/>
            </a:stretch>
          </p:blipFill>
          <p:spPr bwMode="auto">
            <a:xfrm>
              <a:off x="1344" y="960"/>
              <a:ext cx="2784" cy="26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066" name="Text Box 11"/>
            <p:cNvSpPr txBox="1">
              <a:spLocks noChangeArrowheads="1"/>
            </p:cNvSpPr>
            <p:nvPr/>
          </p:nvSpPr>
          <p:spPr bwMode="auto">
            <a:xfrm>
              <a:off x="3106" y="2170"/>
              <a:ext cx="62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Arial" charset="0"/>
                </a:rPr>
                <a:t>Vandenberg</a:t>
              </a:r>
            </a:p>
          </p:txBody>
        </p:sp>
        <p:sp>
          <p:nvSpPr>
            <p:cNvPr id="45067" name="Text Box 15"/>
            <p:cNvSpPr txBox="1">
              <a:spLocks noChangeArrowheads="1"/>
            </p:cNvSpPr>
            <p:nvPr/>
          </p:nvSpPr>
          <p:spPr bwMode="auto">
            <a:xfrm>
              <a:off x="2256" y="1344"/>
              <a:ext cx="62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Arial" charset="0"/>
                </a:rPr>
                <a:t>CAV Insertion</a:t>
              </a:r>
            </a:p>
          </p:txBody>
        </p:sp>
        <p:sp>
          <p:nvSpPr>
            <p:cNvPr id="45068" name="Text Box 16"/>
            <p:cNvSpPr txBox="1">
              <a:spLocks noChangeArrowheads="1"/>
            </p:cNvSpPr>
            <p:nvPr/>
          </p:nvSpPr>
          <p:spPr bwMode="auto">
            <a:xfrm>
              <a:off x="3122" y="2069"/>
              <a:ext cx="19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8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5069" name="Text Box 17"/>
            <p:cNvSpPr txBox="1">
              <a:spLocks noChangeArrowheads="1"/>
            </p:cNvSpPr>
            <p:nvPr/>
          </p:nvSpPr>
          <p:spPr bwMode="auto">
            <a:xfrm>
              <a:off x="2491" y="1533"/>
              <a:ext cx="192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8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5070" name="Text Box 19"/>
            <p:cNvSpPr txBox="1">
              <a:spLocks noChangeArrowheads="1"/>
            </p:cNvSpPr>
            <p:nvPr/>
          </p:nvSpPr>
          <p:spPr bwMode="auto">
            <a:xfrm>
              <a:off x="3084" y="1916"/>
              <a:ext cx="19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5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5071" name="Text Box 20"/>
            <p:cNvSpPr txBox="1">
              <a:spLocks noChangeArrowheads="1"/>
            </p:cNvSpPr>
            <p:nvPr/>
          </p:nvSpPr>
          <p:spPr bwMode="auto">
            <a:xfrm>
              <a:off x="2924" y="1716"/>
              <a:ext cx="192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5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5072" name="Text Box 21"/>
            <p:cNvSpPr txBox="1">
              <a:spLocks noChangeArrowheads="1"/>
            </p:cNvSpPr>
            <p:nvPr/>
          </p:nvSpPr>
          <p:spPr bwMode="auto">
            <a:xfrm>
              <a:off x="3128" y="1844"/>
              <a:ext cx="19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45073" name="Text Box 22"/>
            <p:cNvSpPr txBox="1">
              <a:spLocks noChangeArrowheads="1"/>
            </p:cNvSpPr>
            <p:nvPr/>
          </p:nvSpPr>
          <p:spPr bwMode="auto">
            <a:xfrm>
              <a:off x="2960" y="1628"/>
              <a:ext cx="192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</a:rPr>
                <a:t>II</a:t>
              </a:r>
            </a:p>
          </p:txBody>
        </p:sp>
      </p:grpSp>
      <p:sp>
        <p:nvSpPr>
          <p:cNvPr id="45064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DB958ACE-1A47-42D2-B972-3DECF2E2483D}" type="slidenum">
              <a:rPr lang="en-US" b="0">
                <a:latin typeface="+mn-lt"/>
              </a:rPr>
              <a:pPr>
                <a:defRPr/>
              </a:pPr>
              <a:t>50</a:t>
            </a:fld>
            <a:endParaRPr lang="en-US" b="0">
              <a:latin typeface="+mn-lt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Detector Principle of Operation</a:t>
            </a:r>
          </a:p>
        </p:txBody>
      </p:sp>
      <p:sp>
        <p:nvSpPr>
          <p:cNvPr id="31749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600200" y="1295400"/>
            <a:ext cx="7319963" cy="2840038"/>
            <a:chOff x="912" y="720"/>
            <a:chExt cx="4611" cy="1789"/>
          </a:xfrm>
        </p:grpSpPr>
        <p:sp>
          <p:nvSpPr>
            <p:cNvPr id="31757" name="Rectangle 27"/>
            <p:cNvSpPr>
              <a:spLocks noChangeArrowheads="1"/>
            </p:cNvSpPr>
            <p:nvPr/>
          </p:nvSpPr>
          <p:spPr bwMode="auto">
            <a:xfrm>
              <a:off x="912" y="720"/>
              <a:ext cx="461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173038" indent="-173038">
                <a:lnSpc>
                  <a:spcPct val="90000"/>
                </a:lnSpc>
                <a:spcBef>
                  <a:spcPct val="20000"/>
                </a:spcBef>
                <a:buFontTx/>
                <a:buChar char="•"/>
                <a:tabLst>
                  <a:tab pos="285750" algn="l"/>
                </a:tabLst>
              </a:pPr>
              <a:r>
                <a:rPr lang="en-US" sz="1600">
                  <a:solidFill>
                    <a:schemeClr val="tx1"/>
                  </a:solidFill>
                  <a:latin typeface="Times New Roman" pitchFamily="18" charset="0"/>
                </a:rPr>
                <a:t>Detector consists of two photo diodes, beam splitting mirror, watt meter, and a focusing objective </a:t>
              </a:r>
              <a:endParaRPr lang="en-US" sz="1600" b="0" i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31746" name="Object 28"/>
            <p:cNvGraphicFramePr>
              <a:graphicFrameLocks noChangeAspect="1"/>
            </p:cNvGraphicFramePr>
            <p:nvPr/>
          </p:nvGraphicFramePr>
          <p:xfrm>
            <a:off x="1104" y="1344"/>
            <a:ext cx="2226" cy="1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66" name="VISIO" r:id="rId3" imgW="3533040" imgH="1848960" progId="Visio.Drawing.11">
                    <p:embed/>
                  </p:oleObj>
                </mc:Choice>
                <mc:Fallback>
                  <p:oleObj name="VISIO" r:id="rId3" imgW="3533040" imgH="1848960" progId="Visio.Drawing.11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1344"/>
                          <a:ext cx="2226" cy="1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905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6701" name="Text Box 29"/>
          <p:cNvSpPr txBox="1">
            <a:spLocks noChangeArrowheads="1"/>
          </p:cNvSpPr>
          <p:nvPr/>
        </p:nvSpPr>
        <p:spPr bwMode="auto">
          <a:xfrm>
            <a:off x="5410200" y="1905000"/>
            <a:ext cx="3657600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400">
                <a:latin typeface="Times New Roman" pitchFamily="18" charset="0"/>
              </a:rPr>
              <a:t>The starlight is focused by a lens onto the mirror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400">
                <a:latin typeface="Times New Roman" pitchFamily="18" charset="0"/>
              </a:rPr>
              <a:t>The mirror splits the beams equally onto two photo tubes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400">
                <a:latin typeface="Times New Roman" pitchFamily="18" charset="0"/>
              </a:rPr>
              <a:t>The photo tubes are wired in series with a watt meter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400">
                <a:latin typeface="Times New Roman" pitchFamily="18" charset="0"/>
              </a:rPr>
              <a:t>When the starlight is centered, both photo tubes generate the same current, and, wired with opposite polarity, the watt meter reads zero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1400">
                <a:latin typeface="Times New Roman" pitchFamily="18" charset="0"/>
              </a:rPr>
              <a:t>Any off-zero reading of the watt meter is converted into a steering signal to turn the detector such as to zero the reading  </a:t>
            </a:r>
          </a:p>
        </p:txBody>
      </p:sp>
      <p:sp>
        <p:nvSpPr>
          <p:cNvPr id="156702" name="Rectangle 30"/>
          <p:cNvSpPr>
            <a:spLocks noChangeArrowheads="1"/>
          </p:cNvSpPr>
          <p:nvPr/>
        </p:nvSpPr>
        <p:spPr bwMode="auto">
          <a:xfrm>
            <a:off x="1600200" y="5334000"/>
            <a:ext cx="73199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3038" indent="-173038">
              <a:lnSpc>
                <a:spcPct val="90000"/>
              </a:lnSpc>
              <a:spcBef>
                <a:spcPct val="20000"/>
              </a:spcBef>
              <a:buFontTx/>
              <a:buChar char="•"/>
              <a:tabLst>
                <a:tab pos="285750" algn="l"/>
              </a:tabLst>
            </a:pPr>
            <a:r>
              <a:rPr lang="en-US" sz="1600">
                <a:solidFill>
                  <a:schemeClr val="tx1"/>
                </a:solidFill>
                <a:latin typeface="Times New Roman" pitchFamily="18" charset="0"/>
              </a:rPr>
              <a:t>Difficulty: photo tubes must have uniform sensitivity over time</a:t>
            </a:r>
            <a:endParaRPr lang="en-US" sz="1600" b="0" i="1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1447800" y="5638800"/>
            <a:ext cx="7446963" cy="930275"/>
            <a:chOff x="912" y="3552"/>
            <a:chExt cx="4691" cy="586"/>
          </a:xfrm>
        </p:grpSpPr>
        <p:sp>
          <p:nvSpPr>
            <p:cNvPr id="31755" name="Rectangle 32"/>
            <p:cNvSpPr>
              <a:spLocks noChangeArrowheads="1"/>
            </p:cNvSpPr>
            <p:nvPr/>
          </p:nvSpPr>
          <p:spPr bwMode="auto">
            <a:xfrm>
              <a:off x="912" y="3552"/>
              <a:ext cx="4611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173038" indent="-173038">
                <a:lnSpc>
                  <a:spcPct val="90000"/>
                </a:lnSpc>
                <a:spcBef>
                  <a:spcPct val="20000"/>
                </a:spcBef>
                <a:buFontTx/>
                <a:buChar char="•"/>
                <a:tabLst>
                  <a:tab pos="285750" algn="l"/>
                </a:tabLst>
              </a:pPr>
              <a:r>
                <a:rPr lang="en-US" sz="1600">
                  <a:solidFill>
                    <a:schemeClr val="tx1"/>
                  </a:solidFill>
                  <a:latin typeface="Times New Roman" pitchFamily="18" charset="0"/>
                </a:rPr>
                <a:t>Other schemes are used: Frequency scanning disk system (Whitford and Kron)</a:t>
              </a:r>
              <a:endParaRPr lang="en-US" sz="1600" b="0" i="1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31756" name="Text Box 33"/>
            <p:cNvSpPr txBox="1">
              <a:spLocks noChangeArrowheads="1"/>
            </p:cNvSpPr>
            <p:nvPr/>
          </p:nvSpPr>
          <p:spPr bwMode="auto">
            <a:xfrm>
              <a:off x="5409" y="392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31754" name="Text Box 34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5" action="ppaction://hlinksldjump"/>
              </a:rPr>
              <a:t>Star Tracker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01" grpId="0"/>
      <p:bldP spid="156702" grpId="0" build="p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575DB6FD-F5F4-4855-920B-64A1430492F9}" type="slidenum">
              <a:rPr lang="en-US" b="0">
                <a:latin typeface="+mn-lt"/>
              </a:rPr>
              <a:pPr>
                <a:defRPr/>
              </a:pPr>
              <a:t>51</a:t>
            </a:fld>
            <a:endParaRPr lang="en-US" b="0">
              <a:latin typeface="+mn-lt"/>
            </a:endParaRPr>
          </a:p>
        </p:txBody>
      </p:sp>
      <p:sp>
        <p:nvSpPr>
          <p:cNvPr id="327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Modeling of Line-of-sight Measurements</a:t>
            </a:r>
          </a:p>
        </p:txBody>
      </p:sp>
      <p:sp>
        <p:nvSpPr>
          <p:cNvPr id="32777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57706" name="Text Box 10"/>
          <p:cNvSpPr txBox="1">
            <a:spLocks noChangeArrowheads="1"/>
          </p:cNvSpPr>
          <p:nvPr/>
        </p:nvSpPr>
        <p:spPr bwMode="auto">
          <a:xfrm>
            <a:off x="1443038" y="1327150"/>
            <a:ext cx="754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The true LOS of the triad are corrupted my measurement errors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619250" y="1858963"/>
            <a:ext cx="6477000" cy="1312862"/>
            <a:chOff x="1020" y="1171"/>
            <a:chExt cx="4080" cy="827"/>
          </a:xfrm>
        </p:grpSpPr>
        <p:sp>
          <p:nvSpPr>
            <p:cNvPr id="32788" name="Text Box 12"/>
            <p:cNvSpPr txBox="1">
              <a:spLocks noChangeArrowheads="1"/>
            </p:cNvSpPr>
            <p:nvPr/>
          </p:nvSpPr>
          <p:spPr bwMode="auto">
            <a:xfrm>
              <a:off x="1020" y="1171"/>
              <a:ext cx="4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Calculate the true azimuth and elevation angles wrt the body frame </a:t>
              </a:r>
            </a:p>
          </p:txBody>
        </p:sp>
        <p:graphicFrame>
          <p:nvGraphicFramePr>
            <p:cNvPr id="32772" name="Object 13"/>
            <p:cNvGraphicFramePr>
              <a:graphicFrameLocks noChangeAspect="1"/>
            </p:cNvGraphicFramePr>
            <p:nvPr/>
          </p:nvGraphicFramePr>
          <p:xfrm>
            <a:off x="1540" y="1382"/>
            <a:ext cx="2096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1" name="Equation" r:id="rId3" imgW="3327120" imgH="253800" progId="Equation.3">
                    <p:embed/>
                  </p:oleObj>
                </mc:Choice>
                <mc:Fallback>
                  <p:oleObj name="Equation" r:id="rId3" imgW="3327120" imgH="253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0" y="1382"/>
                          <a:ext cx="2096" cy="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3" name="Object 14"/>
            <p:cNvGraphicFramePr>
              <a:graphicFrameLocks noChangeAspect="1"/>
            </p:cNvGraphicFramePr>
            <p:nvPr/>
          </p:nvGraphicFramePr>
          <p:xfrm>
            <a:off x="1684" y="1622"/>
            <a:ext cx="888" cy="3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2" name="Equation" r:id="rId5" imgW="1409400" imgH="545760" progId="Equation.3">
                    <p:embed/>
                  </p:oleObj>
                </mc:Choice>
                <mc:Fallback>
                  <p:oleObj name="Equation" r:id="rId5" imgW="1409400" imgH="54576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4" y="1622"/>
                          <a:ext cx="888" cy="34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774" name="Object 15"/>
            <p:cNvGraphicFramePr>
              <a:graphicFrameLocks noChangeAspect="1"/>
            </p:cNvGraphicFramePr>
            <p:nvPr/>
          </p:nvGraphicFramePr>
          <p:xfrm>
            <a:off x="2876" y="1590"/>
            <a:ext cx="1512" cy="4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3" name="Equation" r:id="rId7" imgW="2400120" imgH="647640" progId="Equation.3">
                    <p:embed/>
                  </p:oleObj>
                </mc:Choice>
                <mc:Fallback>
                  <p:oleObj name="Equation" r:id="rId7" imgW="2400120" imgH="64764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6" y="1590"/>
                          <a:ext cx="1512" cy="4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577975" y="3411538"/>
            <a:ext cx="6477000" cy="887412"/>
            <a:chOff x="994" y="2149"/>
            <a:chExt cx="4080" cy="559"/>
          </a:xfrm>
        </p:grpSpPr>
        <p:graphicFrame>
          <p:nvGraphicFramePr>
            <p:cNvPr id="32770" name="Object 17"/>
            <p:cNvGraphicFramePr>
              <a:graphicFrameLocks noChangeAspect="1"/>
            </p:cNvGraphicFramePr>
            <p:nvPr/>
          </p:nvGraphicFramePr>
          <p:xfrm>
            <a:off x="2832" y="2496"/>
            <a:ext cx="80" cy="1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4" name="Equation" r:id="rId9" imgW="126720" imgH="241200" progId="Equation.3">
                    <p:embed/>
                  </p:oleObj>
                </mc:Choice>
                <mc:Fallback>
                  <p:oleObj name="Equation" r:id="rId9" imgW="126720" imgH="2412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2496"/>
                          <a:ext cx="80" cy="1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7" name="Text Box 18"/>
            <p:cNvSpPr txBox="1">
              <a:spLocks noChangeArrowheads="1"/>
            </p:cNvSpPr>
            <p:nvPr/>
          </p:nvSpPr>
          <p:spPr bwMode="auto">
            <a:xfrm>
              <a:off x="994" y="2149"/>
              <a:ext cx="4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Corrupt with bias and correlated noise all three star measurements </a:t>
              </a:r>
            </a:p>
          </p:txBody>
        </p:sp>
        <p:graphicFrame>
          <p:nvGraphicFramePr>
            <p:cNvPr id="32771" name="Object 19"/>
            <p:cNvGraphicFramePr>
              <a:graphicFrameLocks noChangeAspect="1"/>
            </p:cNvGraphicFramePr>
            <p:nvPr/>
          </p:nvGraphicFramePr>
          <p:xfrm>
            <a:off x="2344" y="2380"/>
            <a:ext cx="1040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25" name="Equation" r:id="rId11" imgW="1650960" imgH="520560" progId="Equation.3">
                    <p:embed/>
                  </p:oleObj>
                </mc:Choice>
                <mc:Fallback>
                  <p:oleObj name="Equation" r:id="rId11" imgW="1650960" imgH="52056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4" y="2380"/>
                          <a:ext cx="1040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1460500" y="4602163"/>
            <a:ext cx="7543800" cy="1966912"/>
            <a:chOff x="920" y="2899"/>
            <a:chExt cx="4752" cy="1239"/>
          </a:xfrm>
        </p:grpSpPr>
        <p:sp>
          <p:nvSpPr>
            <p:cNvPr id="32783" name="Text Box 21"/>
            <p:cNvSpPr txBox="1">
              <a:spLocks noChangeArrowheads="1"/>
            </p:cNvSpPr>
            <p:nvPr/>
          </p:nvSpPr>
          <p:spPr bwMode="auto">
            <a:xfrm>
              <a:off x="920" y="2899"/>
              <a:ext cx="475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68275" indent="-168275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10000"/>
                </a:spcBef>
                <a:buFontTx/>
                <a:buChar char="•"/>
              </a:pPr>
              <a:r>
                <a:rPr lang="en-US" sz="1600">
                  <a:latin typeface="Times New Roman" pitchFamily="18" charset="0"/>
                </a:rPr>
                <a:t>Typical measurement errors</a:t>
              </a:r>
              <a:endParaRPr lang="en-US" sz="1400">
                <a:latin typeface="Times New Roman" pitchFamily="18" charset="0"/>
              </a:endParaRPr>
            </a:p>
          </p:txBody>
        </p:sp>
        <p:sp>
          <p:nvSpPr>
            <p:cNvPr id="32784" name="Text Box 22"/>
            <p:cNvSpPr txBox="1">
              <a:spLocks noChangeArrowheads="1"/>
            </p:cNvSpPr>
            <p:nvPr/>
          </p:nvSpPr>
          <p:spPr bwMode="auto">
            <a:xfrm>
              <a:off x="1027" y="3177"/>
              <a:ext cx="4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Bias error std. dev. = 0.1 mrad, drawn initially from a  Gaussian distribution </a:t>
              </a:r>
            </a:p>
          </p:txBody>
        </p:sp>
        <p:sp>
          <p:nvSpPr>
            <p:cNvPr id="32785" name="Text Box 23"/>
            <p:cNvSpPr txBox="1">
              <a:spLocks noChangeArrowheads="1"/>
            </p:cNvSpPr>
            <p:nvPr/>
          </p:nvSpPr>
          <p:spPr bwMode="auto">
            <a:xfrm>
              <a:off x="1032" y="3369"/>
              <a:ext cx="44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Noise std. Dev. = 0.05 mrad, 50Hz bandwidth, Gauss/Markov process </a:t>
              </a:r>
            </a:p>
          </p:txBody>
        </p:sp>
        <p:sp>
          <p:nvSpPr>
            <p:cNvPr id="32786" name="Text Box 24"/>
            <p:cNvSpPr txBox="1">
              <a:spLocks noChangeArrowheads="1"/>
            </p:cNvSpPr>
            <p:nvPr/>
          </p:nvSpPr>
          <p:spPr bwMode="auto">
            <a:xfrm>
              <a:off x="5409" y="392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32782" name="Text Box 25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3" action="ppaction://hlinksldjump"/>
              </a:rPr>
              <a:t>Star Tracker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E2348C8-CD0D-4403-A6E9-70FC06D423A8}" type="slidenum">
              <a:rPr lang="en-US" b="0">
                <a:latin typeface="+mn-lt"/>
              </a:rPr>
              <a:pPr>
                <a:defRPr/>
              </a:pPr>
              <a:t>52</a:t>
            </a:fld>
            <a:endParaRPr lang="en-US" b="0">
              <a:latin typeface="+mn-lt"/>
            </a:endParaRPr>
          </a:p>
        </p:txBody>
      </p:sp>
      <p:sp>
        <p:nvSpPr>
          <p:cNvPr id="3380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/>
              <a:t>Computing Tilt Updates for the INS</a:t>
            </a:r>
          </a:p>
        </p:txBody>
      </p:sp>
      <p:sp>
        <p:nvSpPr>
          <p:cNvPr id="33804" name="AutoShape 3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158740" name="Text Box 20"/>
          <p:cNvSpPr txBox="1">
            <a:spLocks noChangeArrowheads="1"/>
          </p:cNvSpPr>
          <p:nvPr/>
        </p:nvSpPr>
        <p:spPr bwMode="auto">
          <a:xfrm>
            <a:off x="1447800" y="1143000"/>
            <a:ext cx="754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Convert </a:t>
            </a:r>
            <a:r>
              <a:rPr lang="en-US" sz="1600" b="0" i="1">
                <a:latin typeface="Times New Roman" pitchFamily="18" charset="0"/>
              </a:rPr>
              <a:t>az</a:t>
            </a:r>
            <a:r>
              <a:rPr lang="en-US" sz="1600">
                <a:latin typeface="Times New Roman" pitchFamily="18" charset="0"/>
              </a:rPr>
              <a:t> and </a:t>
            </a:r>
            <a:r>
              <a:rPr lang="en-US" sz="1600" b="0" i="1">
                <a:latin typeface="Times New Roman" pitchFamily="18" charset="0"/>
              </a:rPr>
              <a:t>el</a:t>
            </a:r>
            <a:r>
              <a:rPr lang="en-US" sz="1600">
                <a:latin typeface="Times New Roman" pitchFamily="18" charset="0"/>
              </a:rPr>
              <a:t> measurements to unit vectors in inertial coordinates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624013" y="1470025"/>
            <a:ext cx="6477000" cy="1139825"/>
            <a:chOff x="1023" y="926"/>
            <a:chExt cx="4080" cy="718"/>
          </a:xfrm>
        </p:grpSpPr>
        <p:sp>
          <p:nvSpPr>
            <p:cNvPr id="33823" name="Text Box 22"/>
            <p:cNvSpPr txBox="1">
              <a:spLocks noChangeArrowheads="1"/>
            </p:cNvSpPr>
            <p:nvPr/>
          </p:nvSpPr>
          <p:spPr bwMode="auto">
            <a:xfrm>
              <a:off x="1023" y="926"/>
              <a:ext cx="4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Unit vector in body coordinates (do for every star) </a:t>
              </a:r>
            </a:p>
          </p:txBody>
        </p:sp>
        <p:graphicFrame>
          <p:nvGraphicFramePr>
            <p:cNvPr id="33801" name="Object 23"/>
            <p:cNvGraphicFramePr>
              <a:graphicFrameLocks noChangeAspect="1"/>
            </p:cNvGraphicFramePr>
            <p:nvPr/>
          </p:nvGraphicFramePr>
          <p:xfrm>
            <a:off x="2015" y="1124"/>
            <a:ext cx="1784" cy="5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4" name="Equation" r:id="rId3" imgW="2831760" imgH="825480" progId="Equation.3">
                    <p:embed/>
                  </p:oleObj>
                </mc:Choice>
                <mc:Fallback>
                  <p:oleObj name="Equation" r:id="rId3" imgW="2831760" imgH="825480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5" y="1124"/>
                          <a:ext cx="1784" cy="5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622425" y="2635250"/>
            <a:ext cx="7086600" cy="628650"/>
            <a:chOff x="1022" y="1660"/>
            <a:chExt cx="4464" cy="396"/>
          </a:xfrm>
        </p:grpSpPr>
        <p:sp>
          <p:nvSpPr>
            <p:cNvPr id="33822" name="Text Box 25"/>
            <p:cNvSpPr txBox="1">
              <a:spLocks noChangeArrowheads="1"/>
            </p:cNvSpPr>
            <p:nvPr/>
          </p:nvSpPr>
          <p:spPr bwMode="auto">
            <a:xfrm>
              <a:off x="1022" y="1660"/>
              <a:ext cx="446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Use INS transformation matrix (with its tilt errors) to convert to inertial coordinates </a:t>
              </a:r>
            </a:p>
          </p:txBody>
        </p:sp>
        <p:graphicFrame>
          <p:nvGraphicFramePr>
            <p:cNvPr id="33800" name="Object 26"/>
            <p:cNvGraphicFramePr>
              <a:graphicFrameLocks noChangeAspect="1"/>
            </p:cNvGraphicFramePr>
            <p:nvPr/>
          </p:nvGraphicFramePr>
          <p:xfrm>
            <a:off x="2304" y="1872"/>
            <a:ext cx="1376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5" name="Equation" r:id="rId5" imgW="2184120" imgH="291960" progId="Equation.3">
                    <p:embed/>
                  </p:oleObj>
                </mc:Choice>
                <mc:Fallback>
                  <p:oleObj name="Equation" r:id="rId5" imgW="2184120" imgH="291960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4" y="1872"/>
                          <a:ext cx="1376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8747" name="Text Box 27"/>
          <p:cNvSpPr txBox="1">
            <a:spLocks noChangeArrowheads="1"/>
          </p:cNvSpPr>
          <p:nvPr/>
        </p:nvSpPr>
        <p:spPr bwMode="auto">
          <a:xfrm>
            <a:off x="1439863" y="3321050"/>
            <a:ext cx="7543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68275" indent="-168275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Char char="•"/>
            </a:pPr>
            <a:r>
              <a:rPr lang="en-US" sz="1600">
                <a:latin typeface="Times New Roman" pitchFamily="18" charset="0"/>
              </a:rPr>
              <a:t>Forming the tilt matrix</a:t>
            </a:r>
            <a:endParaRPr lang="en-US" sz="1400">
              <a:latin typeface="Times New Roman" pitchFamily="18" charset="0"/>
            </a:endParaRPr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1628775" y="3587750"/>
            <a:ext cx="6477000" cy="635000"/>
            <a:chOff x="1026" y="2260"/>
            <a:chExt cx="4080" cy="400"/>
          </a:xfrm>
        </p:grpSpPr>
        <p:sp>
          <p:nvSpPr>
            <p:cNvPr id="33821" name="Text Box 29"/>
            <p:cNvSpPr txBox="1">
              <a:spLocks noChangeArrowheads="1"/>
            </p:cNvSpPr>
            <p:nvPr/>
          </p:nvSpPr>
          <p:spPr bwMode="auto">
            <a:xfrm>
              <a:off x="1026" y="2260"/>
              <a:ext cx="408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The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computed</a:t>
              </a:r>
              <a:r>
                <a:rPr lang="en-US" sz="1400">
                  <a:latin typeface="Times New Roman" pitchFamily="18" charset="0"/>
                </a:rPr>
                <a:t> unit vectors are rotated through a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small</a:t>
              </a:r>
              <a:r>
                <a:rPr lang="en-US" sz="1400">
                  <a:latin typeface="Times New Roman" pitchFamily="18" charset="0"/>
                </a:rPr>
                <a:t> rotation tensor from the </a:t>
              </a:r>
              <a:r>
                <a:rPr lang="en-US" sz="1400">
                  <a:solidFill>
                    <a:schemeClr val="accent2"/>
                  </a:solidFill>
                  <a:latin typeface="Times New Roman" pitchFamily="18" charset="0"/>
                </a:rPr>
                <a:t>true</a:t>
              </a:r>
              <a:r>
                <a:rPr lang="en-US" sz="1400">
                  <a:latin typeface="Times New Roman" pitchFamily="18" charset="0"/>
                </a:rPr>
                <a:t> unit vectors </a:t>
              </a:r>
            </a:p>
          </p:txBody>
        </p:sp>
        <p:graphicFrame>
          <p:nvGraphicFramePr>
            <p:cNvPr id="33799" name="Object 30"/>
            <p:cNvGraphicFramePr>
              <a:graphicFrameLocks noChangeAspect="1"/>
            </p:cNvGraphicFramePr>
            <p:nvPr/>
          </p:nvGraphicFramePr>
          <p:xfrm>
            <a:off x="2443" y="2476"/>
            <a:ext cx="1032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6" name="Equation" r:id="rId7" imgW="1638000" imgH="291960" progId="Equation.3">
                    <p:embed/>
                  </p:oleObj>
                </mc:Choice>
                <mc:Fallback>
                  <p:oleObj name="Equation" r:id="rId7" imgW="1638000" imgH="291960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3" y="2476"/>
                          <a:ext cx="1032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630363" y="4211638"/>
            <a:ext cx="7205662" cy="304800"/>
            <a:chOff x="1104" y="2928"/>
            <a:chExt cx="4539" cy="192"/>
          </a:xfrm>
        </p:grpSpPr>
        <p:sp>
          <p:nvSpPr>
            <p:cNvPr id="33820" name="Text Box 32"/>
            <p:cNvSpPr txBox="1">
              <a:spLocks noChangeArrowheads="1"/>
            </p:cNvSpPr>
            <p:nvPr/>
          </p:nvSpPr>
          <p:spPr bwMode="auto">
            <a:xfrm>
              <a:off x="1104" y="2928"/>
              <a:ext cx="408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Because the rotation tensor executes small rotations </a:t>
              </a:r>
            </a:p>
          </p:txBody>
        </p:sp>
        <p:graphicFrame>
          <p:nvGraphicFramePr>
            <p:cNvPr id="33798" name="Object 33"/>
            <p:cNvGraphicFramePr>
              <a:graphicFrameLocks noChangeAspect="1"/>
            </p:cNvGraphicFramePr>
            <p:nvPr/>
          </p:nvGraphicFramePr>
          <p:xfrm>
            <a:off x="3811" y="2952"/>
            <a:ext cx="183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7" name="Equation" r:id="rId9" imgW="2908080" imgH="266400" progId="Equation.3">
                    <p:embed/>
                  </p:oleObj>
                </mc:Choice>
                <mc:Fallback>
                  <p:oleObj name="Equation" r:id="rId9" imgW="2908080" imgH="266400" progId="Equation.3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1" y="2952"/>
                          <a:ext cx="1832" cy="1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1620838" y="4592638"/>
            <a:ext cx="6384925" cy="315912"/>
            <a:chOff x="1021" y="2893"/>
            <a:chExt cx="4022" cy="199"/>
          </a:xfrm>
        </p:grpSpPr>
        <p:sp>
          <p:nvSpPr>
            <p:cNvPr id="33819" name="Text Box 35"/>
            <p:cNvSpPr txBox="1">
              <a:spLocks noChangeArrowheads="1"/>
            </p:cNvSpPr>
            <p:nvPr/>
          </p:nvSpPr>
          <p:spPr bwMode="auto">
            <a:xfrm>
              <a:off x="1021" y="2893"/>
              <a:ext cx="157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Collecting the three vectors</a:t>
              </a:r>
            </a:p>
          </p:txBody>
        </p:sp>
        <p:graphicFrame>
          <p:nvGraphicFramePr>
            <p:cNvPr id="33797" name="Object 36"/>
            <p:cNvGraphicFramePr>
              <a:graphicFrameLocks noChangeAspect="1"/>
            </p:cNvGraphicFramePr>
            <p:nvPr/>
          </p:nvGraphicFramePr>
          <p:xfrm>
            <a:off x="2635" y="2908"/>
            <a:ext cx="2408" cy="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8" name="Equation" r:id="rId11" imgW="3822480" imgH="291960" progId="Equation.3">
                    <p:embed/>
                  </p:oleObj>
                </mc:Choice>
                <mc:Fallback>
                  <p:oleObj name="Equation" r:id="rId11" imgW="3822480" imgH="291960" progId="Equation.3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5" y="2908"/>
                          <a:ext cx="2408" cy="1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620838" y="5024438"/>
            <a:ext cx="6491287" cy="325437"/>
            <a:chOff x="1021" y="3165"/>
            <a:chExt cx="4089" cy="205"/>
          </a:xfrm>
        </p:grpSpPr>
        <p:sp>
          <p:nvSpPr>
            <p:cNvPr id="33818" name="Text Box 38"/>
            <p:cNvSpPr txBox="1">
              <a:spLocks noChangeArrowheads="1"/>
            </p:cNvSpPr>
            <p:nvPr/>
          </p:nvSpPr>
          <p:spPr bwMode="auto">
            <a:xfrm>
              <a:off x="1021" y="3165"/>
              <a:ext cx="75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Solving for </a:t>
              </a:r>
            </a:p>
          </p:txBody>
        </p:sp>
        <p:graphicFrame>
          <p:nvGraphicFramePr>
            <p:cNvPr id="33795" name="Object 39"/>
            <p:cNvGraphicFramePr>
              <a:graphicFrameLocks noChangeAspect="1"/>
            </p:cNvGraphicFramePr>
            <p:nvPr/>
          </p:nvGraphicFramePr>
          <p:xfrm>
            <a:off x="2622" y="3178"/>
            <a:ext cx="2488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79" name="Equation" r:id="rId13" imgW="3949560" imgH="304560" progId="Equation.3">
                    <p:embed/>
                  </p:oleObj>
                </mc:Choice>
                <mc:Fallback>
                  <p:oleObj name="Equation" r:id="rId13" imgW="3949560" imgH="30456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22" y="3178"/>
                          <a:ext cx="2488" cy="19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96" name="Object 40"/>
            <p:cNvGraphicFramePr>
              <a:graphicFrameLocks noChangeAspect="1"/>
            </p:cNvGraphicFramePr>
            <p:nvPr/>
          </p:nvGraphicFramePr>
          <p:xfrm>
            <a:off x="1767" y="3187"/>
            <a:ext cx="264" cy="1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0" name="Equation" r:id="rId15" imgW="419040" imgH="253800" progId="Equation.3">
                    <p:embed/>
                  </p:oleObj>
                </mc:Choice>
                <mc:Fallback>
                  <p:oleObj name="Equation" r:id="rId15" imgW="419040" imgH="25380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7" y="3187"/>
                          <a:ext cx="264" cy="1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1600200" y="5524500"/>
            <a:ext cx="7294563" cy="1044575"/>
            <a:chOff x="1008" y="3480"/>
            <a:chExt cx="4595" cy="658"/>
          </a:xfrm>
        </p:grpSpPr>
        <p:graphicFrame>
          <p:nvGraphicFramePr>
            <p:cNvPr id="33794" name="Object 42"/>
            <p:cNvGraphicFramePr>
              <a:graphicFrameLocks noChangeAspect="1"/>
            </p:cNvGraphicFramePr>
            <p:nvPr/>
          </p:nvGraphicFramePr>
          <p:xfrm>
            <a:off x="2467" y="3480"/>
            <a:ext cx="2792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81" name="Equation" r:id="rId17" imgW="4431960" imgH="850680" progId="Equation.3">
                    <p:embed/>
                  </p:oleObj>
                </mc:Choice>
                <mc:Fallback>
                  <p:oleObj name="Equation" r:id="rId17" imgW="4431960" imgH="85068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7" y="3480"/>
                          <a:ext cx="2792" cy="5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816" name="Text Box 43"/>
            <p:cNvSpPr txBox="1">
              <a:spLocks noChangeArrowheads="1"/>
            </p:cNvSpPr>
            <p:nvPr/>
          </p:nvSpPr>
          <p:spPr bwMode="auto">
            <a:xfrm>
              <a:off x="1008" y="3626"/>
              <a:ext cx="113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3038" indent="-173038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– Tilt updates</a:t>
              </a:r>
            </a:p>
          </p:txBody>
        </p:sp>
        <p:sp>
          <p:nvSpPr>
            <p:cNvPr id="33817" name="Text Box 44"/>
            <p:cNvSpPr txBox="1">
              <a:spLocks noChangeArrowheads="1"/>
            </p:cNvSpPr>
            <p:nvPr/>
          </p:nvSpPr>
          <p:spPr bwMode="auto">
            <a:xfrm>
              <a:off x="5409" y="3926"/>
              <a:ext cx="1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</a:rPr>
                <a:t>♣</a:t>
              </a:r>
            </a:p>
          </p:txBody>
        </p:sp>
      </p:grpSp>
      <p:sp>
        <p:nvSpPr>
          <p:cNvPr id="33814" name="Text Box 45"/>
          <p:cNvSpPr txBox="1">
            <a:spLocks noChangeArrowheads="1"/>
          </p:cNvSpPr>
          <p:nvPr/>
        </p:nvSpPr>
        <p:spPr bwMode="auto">
          <a:xfrm>
            <a:off x="495300" y="6400800"/>
            <a:ext cx="381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solidFill>
                  <a:schemeClr val="hlink"/>
                </a:solidFill>
                <a:latin typeface="Arial" charset="0"/>
                <a:sym typeface="Symbol" pitchFamily="18" charset="2"/>
              </a:rPr>
              <a:t></a:t>
            </a:r>
          </a:p>
        </p:txBody>
      </p:sp>
      <p:sp>
        <p:nvSpPr>
          <p:cNvPr id="33815" name="Text Box 46"/>
          <p:cNvSpPr txBox="1">
            <a:spLocks noChangeArrowheads="1"/>
          </p:cNvSpPr>
          <p:nvPr/>
        </p:nvSpPr>
        <p:spPr bwMode="auto">
          <a:xfrm>
            <a:off x="76200" y="6172200"/>
            <a:ext cx="1219200" cy="27781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19" action="ppaction://hlinksldjump"/>
              </a:rPr>
              <a:t>Star Tracker</a:t>
            </a:r>
            <a:endParaRPr lang="en-US" sz="12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40" grpId="0"/>
      <p:bldP spid="1587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392BC94-83C4-43B8-A24A-C30CD0726198}" type="slidenum">
              <a:rPr lang="en-US" b="0">
                <a:latin typeface="+mn-lt"/>
              </a:rPr>
              <a:pPr>
                <a:defRPr/>
              </a:pPr>
              <a:t>6</a:t>
            </a:fld>
            <a:endParaRPr lang="en-US" b="0">
              <a:latin typeface="+mn-lt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Generic Small Launch Vehicle</a:t>
            </a:r>
          </a:p>
        </p:txBody>
      </p:sp>
      <p:sp>
        <p:nvSpPr>
          <p:cNvPr id="46084" name="Text Box 437"/>
          <p:cNvSpPr txBox="1">
            <a:spLocks noChangeArrowheads="1"/>
          </p:cNvSpPr>
          <p:nvPr/>
        </p:nvSpPr>
        <p:spPr bwMode="auto">
          <a:xfrm>
            <a:off x="3505200" y="2971800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graphicFrame>
        <p:nvGraphicFramePr>
          <p:cNvPr id="46277" name="Group 197"/>
          <p:cNvGraphicFramePr>
            <a:graphicFrameLocks noGrp="1"/>
          </p:cNvGraphicFramePr>
          <p:nvPr/>
        </p:nvGraphicFramePr>
        <p:xfrm>
          <a:off x="5486400" y="1524000"/>
          <a:ext cx="3505200" cy="1122998"/>
        </p:xfrm>
        <a:graphic>
          <a:graphicData uri="http://schemas.openxmlformats.org/drawingml/2006/table">
            <a:tbl>
              <a:tblPr/>
              <a:tblGrid>
                <a:gridCol w="701675"/>
                <a:gridCol w="700088"/>
                <a:gridCol w="701675"/>
                <a:gridCol w="700087"/>
                <a:gridCol w="701675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STAGE #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II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II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Thrust (vac)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1,407,610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527,903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124,907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51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Isp (vac)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sec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279.200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284.600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284.488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Exit Area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m^2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1.0601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0.5838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0.2318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6279" name="Group 199"/>
          <p:cNvGraphicFramePr>
            <a:graphicFrameLocks noGrp="1"/>
          </p:cNvGraphicFramePr>
          <p:nvPr>
            <p:ph sz="half" idx="4294967295"/>
          </p:nvPr>
        </p:nvGraphicFramePr>
        <p:xfrm>
          <a:off x="2819400" y="1371600"/>
          <a:ext cx="2584450" cy="1829436"/>
        </p:xfrm>
        <a:graphic>
          <a:graphicData uri="http://schemas.openxmlformats.org/drawingml/2006/table">
            <a:tbl>
              <a:tblPr/>
              <a:tblGrid>
                <a:gridCol w="812800"/>
                <a:gridCol w="590550"/>
                <a:gridCol w="590550"/>
                <a:gridCol w="590550"/>
              </a:tblGrid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STAGE #</a:t>
                      </a:r>
                      <a:b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</a:b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MODE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II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III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F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6280" name="Group 200"/>
          <p:cNvGraphicFramePr>
            <a:graphicFrameLocks noGrp="1"/>
          </p:cNvGraphicFramePr>
          <p:nvPr>
            <p:ph idx="4294967295"/>
          </p:nvPr>
        </p:nvGraphicFramePr>
        <p:xfrm>
          <a:off x="2813050" y="3662363"/>
          <a:ext cx="5949950" cy="2504760"/>
        </p:xfrm>
        <a:graphic>
          <a:graphicData uri="http://schemas.openxmlformats.org/drawingml/2006/table">
            <a:tbl>
              <a:tblPr/>
              <a:tblGrid>
                <a:gridCol w="744538"/>
                <a:gridCol w="742950"/>
                <a:gridCol w="744537"/>
                <a:gridCol w="742950"/>
                <a:gridCol w="744538"/>
                <a:gridCol w="742950"/>
                <a:gridCol w="744537"/>
                <a:gridCol w="742950"/>
              </a:tblGrid>
              <a:tr h="244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MODE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 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3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Mass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kg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48,983.70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17,802.18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15,490.50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5,935.89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5,024.48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1,732.35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CgX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m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10.5265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6.7604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5.9100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4.1669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3.6510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2.8468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CgY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m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-0.0001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-0.0006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-0.0017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CgZ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m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0.0000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-0.0001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-0.0001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-0.0006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Ixx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kg*m^2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21,943.38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6,952.22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5,043.47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2,046.77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1,519.04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486.49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Iyy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kg*m^2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671,626.02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158,830.26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51,912.18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15,531.49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5,157.65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2,373.15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Izz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  <a:cs typeface="Arial" charset="0"/>
                        </a:rPr>
                        <a:t> kg*m^2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671,624.75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158,828.99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51,928.57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15,547.88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5,178.28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2,393.77</a:t>
                      </a:r>
                      <a:endParaRPr kumimoji="0" lang="en-US" sz="9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6242" name="Text Box 1152"/>
          <p:cNvSpPr txBox="1">
            <a:spLocks noChangeArrowheads="1"/>
          </p:cNvSpPr>
          <p:nvPr/>
        </p:nvSpPr>
        <p:spPr bwMode="auto">
          <a:xfrm>
            <a:off x="7086600" y="3429000"/>
            <a:ext cx="13716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F – Fueled</a:t>
            </a:r>
          </a:p>
          <a:p>
            <a:pPr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E – Empty</a:t>
            </a:r>
          </a:p>
          <a:p>
            <a:pPr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D – Discarded </a:t>
            </a:r>
          </a:p>
        </p:txBody>
      </p:sp>
      <p:grpSp>
        <p:nvGrpSpPr>
          <p:cNvPr id="46243" name="Group 1181"/>
          <p:cNvGrpSpPr>
            <a:grpSpLocks/>
          </p:cNvGrpSpPr>
          <p:nvPr/>
        </p:nvGrpSpPr>
        <p:grpSpPr bwMode="auto">
          <a:xfrm>
            <a:off x="1477963" y="1219200"/>
            <a:ext cx="1341437" cy="5365750"/>
            <a:chOff x="931" y="768"/>
            <a:chExt cx="845" cy="3380"/>
          </a:xfrm>
        </p:grpSpPr>
        <p:grpSp>
          <p:nvGrpSpPr>
            <p:cNvPr id="46248" name="Group 1154"/>
            <p:cNvGrpSpPr>
              <a:grpSpLocks/>
            </p:cNvGrpSpPr>
            <p:nvPr/>
          </p:nvGrpSpPr>
          <p:grpSpPr bwMode="auto">
            <a:xfrm>
              <a:off x="1152" y="768"/>
              <a:ext cx="444" cy="3168"/>
              <a:chOff x="402" y="660"/>
              <a:chExt cx="684" cy="5484"/>
            </a:xfrm>
          </p:grpSpPr>
          <p:sp>
            <p:nvSpPr>
              <p:cNvPr id="46262" name="AutoShape 1155"/>
              <p:cNvSpPr>
                <a:spLocks noChangeArrowheads="1"/>
              </p:cNvSpPr>
              <p:nvPr/>
            </p:nvSpPr>
            <p:spPr bwMode="auto">
              <a:xfrm flipV="1">
                <a:off x="468" y="5844"/>
                <a:ext cx="546" cy="300"/>
              </a:xfrm>
              <a:custGeom>
                <a:avLst/>
                <a:gdLst>
                  <a:gd name="T0" fmla="*/ 12 w 21600"/>
                  <a:gd name="T1" fmla="*/ 2 h 21600"/>
                  <a:gd name="T2" fmla="*/ 7 w 21600"/>
                  <a:gd name="T3" fmla="*/ 4 h 21600"/>
                  <a:gd name="T4" fmla="*/ 2 w 21600"/>
                  <a:gd name="T5" fmla="*/ 2 h 21600"/>
                  <a:gd name="T6" fmla="*/ 7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10 w 21600"/>
                  <a:gd name="T13" fmla="*/ 4536 h 21600"/>
                  <a:gd name="T14" fmla="*/ 17090 w 21600"/>
                  <a:gd name="T15" fmla="*/ 1713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63" name="AutoShape 1156"/>
              <p:cNvSpPr>
                <a:spLocks noChangeArrowheads="1"/>
              </p:cNvSpPr>
              <p:nvPr/>
            </p:nvSpPr>
            <p:spPr bwMode="auto">
              <a:xfrm rot="-5400000">
                <a:off x="396" y="780"/>
                <a:ext cx="690" cy="450"/>
              </a:xfrm>
              <a:prstGeom prst="flowChartDelay">
                <a:avLst/>
              </a:prstGeom>
              <a:solidFill>
                <a:srgbClr val="FFCC99">
                  <a:alpha val="50195"/>
                </a:srgbClr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6264" name="Rectangle 1157"/>
              <p:cNvSpPr>
                <a:spLocks noChangeArrowheads="1"/>
              </p:cNvSpPr>
              <p:nvPr/>
            </p:nvSpPr>
            <p:spPr bwMode="auto">
              <a:xfrm>
                <a:off x="498" y="1602"/>
                <a:ext cx="492" cy="798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6265" name="Rectangle 1158"/>
              <p:cNvSpPr>
                <a:spLocks noChangeArrowheads="1"/>
              </p:cNvSpPr>
              <p:nvPr/>
            </p:nvSpPr>
            <p:spPr bwMode="auto">
              <a:xfrm>
                <a:off x="510" y="1428"/>
                <a:ext cx="480" cy="126"/>
              </a:xfrm>
              <a:prstGeom prst="rect">
                <a:avLst/>
              </a:prstGeom>
              <a:gradFill rotWithShape="0">
                <a:gsLst>
                  <a:gs pos="0">
                    <a:srgbClr val="5E4776"/>
                  </a:gs>
                  <a:gs pos="50000">
                    <a:srgbClr val="CC99FF"/>
                  </a:gs>
                  <a:gs pos="100000">
                    <a:srgbClr val="5E47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6266" name="Rectangle 1159"/>
              <p:cNvSpPr>
                <a:spLocks noChangeArrowheads="1"/>
              </p:cNvSpPr>
              <p:nvPr/>
            </p:nvSpPr>
            <p:spPr bwMode="auto">
              <a:xfrm>
                <a:off x="474" y="2598"/>
                <a:ext cx="528" cy="1026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6267" name="Rectangle 1160"/>
              <p:cNvSpPr>
                <a:spLocks noChangeArrowheads="1"/>
              </p:cNvSpPr>
              <p:nvPr/>
            </p:nvSpPr>
            <p:spPr bwMode="auto">
              <a:xfrm>
                <a:off x="486" y="2430"/>
                <a:ext cx="516" cy="114"/>
              </a:xfrm>
              <a:prstGeom prst="rect">
                <a:avLst/>
              </a:prstGeom>
              <a:gradFill rotWithShape="0">
                <a:gsLst>
                  <a:gs pos="0">
                    <a:srgbClr val="5E4776"/>
                  </a:gs>
                  <a:gs pos="50000">
                    <a:srgbClr val="CC99FF"/>
                  </a:gs>
                  <a:gs pos="100000">
                    <a:srgbClr val="5E47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6268" name="Rectangle 1161"/>
              <p:cNvSpPr>
                <a:spLocks noChangeArrowheads="1"/>
              </p:cNvSpPr>
              <p:nvPr/>
            </p:nvSpPr>
            <p:spPr bwMode="auto">
              <a:xfrm>
                <a:off x="402" y="3960"/>
                <a:ext cx="672" cy="2052"/>
              </a:xfrm>
              <a:prstGeom prst="rect">
                <a:avLst/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6269" name="AutoShape 1162"/>
              <p:cNvSpPr>
                <a:spLocks noChangeArrowheads="1"/>
              </p:cNvSpPr>
              <p:nvPr/>
            </p:nvSpPr>
            <p:spPr bwMode="auto">
              <a:xfrm flipV="1">
                <a:off x="402" y="3678"/>
                <a:ext cx="684" cy="234"/>
              </a:xfrm>
              <a:custGeom>
                <a:avLst/>
                <a:gdLst>
                  <a:gd name="T0" fmla="*/ 20 w 21600"/>
                  <a:gd name="T1" fmla="*/ 1 h 21600"/>
                  <a:gd name="T2" fmla="*/ 11 w 21600"/>
                  <a:gd name="T3" fmla="*/ 3 h 21600"/>
                  <a:gd name="T4" fmla="*/ 1 w 21600"/>
                  <a:gd name="T5" fmla="*/ 1 h 21600"/>
                  <a:gd name="T6" fmla="*/ 11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968 w 21600"/>
                  <a:gd name="T13" fmla="*/ 2954 h 21600"/>
                  <a:gd name="T14" fmla="*/ 18632 w 21600"/>
                  <a:gd name="T15" fmla="*/ 186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2342" y="21600"/>
                    </a:lnTo>
                    <a:lnTo>
                      <a:pt x="1925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5E4776"/>
                  </a:gs>
                  <a:gs pos="50000">
                    <a:srgbClr val="CC99FF"/>
                  </a:gs>
                  <a:gs pos="100000">
                    <a:srgbClr val="5E4776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70" name="AutoShape 1163"/>
              <p:cNvSpPr>
                <a:spLocks noChangeArrowheads="1"/>
              </p:cNvSpPr>
              <p:nvPr/>
            </p:nvSpPr>
            <p:spPr bwMode="auto">
              <a:xfrm rot="-5400000">
                <a:off x="444" y="888"/>
                <a:ext cx="588" cy="252"/>
              </a:xfrm>
              <a:prstGeom prst="homePlate">
                <a:avLst>
                  <a:gd name="adj" fmla="val 153514"/>
                </a:avLst>
              </a:prstGeom>
              <a:gradFill rotWithShape="0">
                <a:gsLst>
                  <a:gs pos="0">
                    <a:srgbClr val="FF9900"/>
                  </a:gs>
                  <a:gs pos="100000">
                    <a:srgbClr val="764700"/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algn="ctr">
                  <a:spcBef>
                    <a:spcPct val="50000"/>
                  </a:spcBef>
                </a:pPr>
                <a:endParaRPr lang="en-US"/>
              </a:p>
            </p:txBody>
          </p:sp>
        </p:grpSp>
        <p:sp>
          <p:nvSpPr>
            <p:cNvPr id="46249" name="Line 1164"/>
            <p:cNvSpPr>
              <a:spLocks noChangeShapeType="1"/>
            </p:cNvSpPr>
            <p:nvPr/>
          </p:nvSpPr>
          <p:spPr bwMode="auto">
            <a:xfrm flipH="1">
              <a:off x="960" y="3936"/>
              <a:ext cx="24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0" name="Line 1165"/>
            <p:cNvSpPr>
              <a:spLocks noChangeShapeType="1"/>
            </p:cNvSpPr>
            <p:nvPr/>
          </p:nvSpPr>
          <p:spPr bwMode="auto">
            <a:xfrm flipH="1">
              <a:off x="960" y="768"/>
              <a:ext cx="384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1" name="Line 1166"/>
            <p:cNvSpPr>
              <a:spLocks noChangeShapeType="1"/>
            </p:cNvSpPr>
            <p:nvPr/>
          </p:nvSpPr>
          <p:spPr bwMode="auto">
            <a:xfrm>
              <a:off x="1008" y="768"/>
              <a:ext cx="0" cy="115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2" name="Line 1167"/>
            <p:cNvSpPr>
              <a:spLocks noChangeShapeType="1"/>
            </p:cNvSpPr>
            <p:nvPr/>
          </p:nvSpPr>
          <p:spPr bwMode="auto">
            <a:xfrm flipV="1">
              <a:off x="1008" y="2688"/>
              <a:ext cx="0" cy="124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3" name="Text Box 1168"/>
            <p:cNvSpPr txBox="1">
              <a:spLocks noChangeArrowheads="1"/>
            </p:cNvSpPr>
            <p:nvPr/>
          </p:nvSpPr>
          <p:spPr bwMode="auto">
            <a:xfrm rot="-5400000">
              <a:off x="744" y="2203"/>
              <a:ext cx="52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16.84 m</a:t>
              </a:r>
            </a:p>
          </p:txBody>
        </p:sp>
        <p:sp>
          <p:nvSpPr>
            <p:cNvPr id="46254" name="Line 1169"/>
            <p:cNvSpPr>
              <a:spLocks noChangeShapeType="1"/>
            </p:cNvSpPr>
            <p:nvPr/>
          </p:nvSpPr>
          <p:spPr bwMode="auto">
            <a:xfrm>
              <a:off x="1152" y="388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5" name="Line 1170"/>
            <p:cNvSpPr>
              <a:spLocks noChangeShapeType="1"/>
            </p:cNvSpPr>
            <p:nvPr/>
          </p:nvSpPr>
          <p:spPr bwMode="auto">
            <a:xfrm>
              <a:off x="1584" y="388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6" name="Line 1171"/>
            <p:cNvSpPr>
              <a:spLocks noChangeShapeType="1"/>
            </p:cNvSpPr>
            <p:nvPr/>
          </p:nvSpPr>
          <p:spPr bwMode="auto">
            <a:xfrm>
              <a:off x="1584" y="408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7" name="Line 1172"/>
            <p:cNvSpPr>
              <a:spLocks noChangeShapeType="1"/>
            </p:cNvSpPr>
            <p:nvPr/>
          </p:nvSpPr>
          <p:spPr bwMode="auto">
            <a:xfrm flipH="1">
              <a:off x="960" y="408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6258" name="Text Box 1173"/>
            <p:cNvSpPr txBox="1">
              <a:spLocks noChangeArrowheads="1"/>
            </p:cNvSpPr>
            <p:nvPr/>
          </p:nvSpPr>
          <p:spPr bwMode="auto">
            <a:xfrm>
              <a:off x="1113" y="3994"/>
              <a:ext cx="52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latin typeface="Arial" charset="0"/>
                </a:rPr>
                <a:t>2.032 m</a:t>
              </a:r>
            </a:p>
          </p:txBody>
        </p:sp>
        <p:sp>
          <p:nvSpPr>
            <p:cNvPr id="46259" name="Text Box 1174"/>
            <p:cNvSpPr txBox="1">
              <a:spLocks noChangeArrowheads="1"/>
            </p:cNvSpPr>
            <p:nvPr/>
          </p:nvSpPr>
          <p:spPr bwMode="auto">
            <a:xfrm>
              <a:off x="1255" y="3170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46260" name="Text Box 1175"/>
            <p:cNvSpPr txBox="1">
              <a:spLocks noChangeArrowheads="1"/>
            </p:cNvSpPr>
            <p:nvPr/>
          </p:nvSpPr>
          <p:spPr bwMode="auto">
            <a:xfrm>
              <a:off x="1248" y="2064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II</a:t>
              </a:r>
            </a:p>
          </p:txBody>
        </p:sp>
        <p:sp>
          <p:nvSpPr>
            <p:cNvPr id="46261" name="Text Box 1176"/>
            <p:cNvSpPr txBox="1">
              <a:spLocks noChangeArrowheads="1"/>
            </p:cNvSpPr>
            <p:nvPr/>
          </p:nvSpPr>
          <p:spPr bwMode="auto">
            <a:xfrm>
              <a:off x="1255" y="1447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III</a:t>
              </a:r>
            </a:p>
          </p:txBody>
        </p:sp>
      </p:grpSp>
      <p:sp>
        <p:nvSpPr>
          <p:cNvPr id="46244" name="Text Box 1178"/>
          <p:cNvSpPr txBox="1">
            <a:spLocks noChangeArrowheads="1"/>
          </p:cNvSpPr>
          <p:nvPr/>
        </p:nvSpPr>
        <p:spPr bwMode="auto">
          <a:xfrm>
            <a:off x="4038600" y="3352800"/>
            <a:ext cx="3200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MASS PROPERTIES</a:t>
            </a:r>
          </a:p>
        </p:txBody>
      </p:sp>
      <p:sp>
        <p:nvSpPr>
          <p:cNvPr id="46245" name="Text Box 1179"/>
          <p:cNvSpPr txBox="1">
            <a:spLocks noChangeArrowheads="1"/>
          </p:cNvSpPr>
          <p:nvPr/>
        </p:nvSpPr>
        <p:spPr bwMode="auto">
          <a:xfrm>
            <a:off x="5638800" y="1143000"/>
            <a:ext cx="3200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PROPULSION</a:t>
            </a:r>
          </a:p>
        </p:txBody>
      </p:sp>
      <p:sp>
        <p:nvSpPr>
          <p:cNvPr id="46246" name="Text Box 1180"/>
          <p:cNvSpPr txBox="1">
            <a:spLocks noChangeArrowheads="1"/>
          </p:cNvSpPr>
          <p:nvPr/>
        </p:nvSpPr>
        <p:spPr bwMode="auto">
          <a:xfrm>
            <a:off x="2438400" y="1066800"/>
            <a:ext cx="32004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CONFIGURATION</a:t>
            </a:r>
          </a:p>
        </p:txBody>
      </p:sp>
      <p:sp>
        <p:nvSpPr>
          <p:cNvPr id="46247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46282" name="Text Box 1152"/>
          <p:cNvSpPr txBox="1">
            <a:spLocks noChangeArrowheads="1"/>
          </p:cNvSpPr>
          <p:nvPr/>
        </p:nvSpPr>
        <p:spPr bwMode="auto">
          <a:xfrm>
            <a:off x="5486400" y="2743200"/>
            <a:ext cx="35052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MODE = Flight Phase</a:t>
            </a:r>
          </a:p>
          <a:p>
            <a:pPr eaLnBrk="1" hangingPunct="1">
              <a:spcBef>
                <a:spcPct val="50000"/>
              </a:spcBef>
            </a:pPr>
            <a:r>
              <a:rPr lang="en-US" sz="800">
                <a:latin typeface="Arial" charset="0"/>
              </a:rPr>
              <a:t>STAGE # = Configuration (F= Fueled, E=Empty, D=Discarded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090B24FB-92A0-415A-BB4A-1214CADB8103}" type="slidenum">
              <a:rPr lang="en-US" b="0">
                <a:latin typeface="+mn-lt"/>
              </a:rPr>
              <a:pPr>
                <a:defRPr/>
              </a:pPr>
              <a:t>7</a:t>
            </a:fld>
            <a:endParaRPr lang="en-US" b="0">
              <a:latin typeface="+mn-lt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Insertion Trajectory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3505200" y="2971800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47109" name="Text Box 187"/>
          <p:cNvSpPr txBox="1">
            <a:spLocks noChangeArrowheads="1"/>
          </p:cNvSpPr>
          <p:nvPr/>
        </p:nvSpPr>
        <p:spPr bwMode="auto">
          <a:xfrm>
            <a:off x="1273175" y="5267325"/>
            <a:ext cx="3070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</a:rPr>
              <a:t>SIMULATION OUTPUT (typical)</a:t>
            </a:r>
          </a:p>
        </p:txBody>
      </p:sp>
      <p:grpSp>
        <p:nvGrpSpPr>
          <p:cNvPr id="47110" name="Group 202"/>
          <p:cNvGrpSpPr>
            <a:grpSpLocks/>
          </p:cNvGrpSpPr>
          <p:nvPr/>
        </p:nvGrpSpPr>
        <p:grpSpPr bwMode="auto">
          <a:xfrm>
            <a:off x="1676400" y="1295400"/>
            <a:ext cx="5867400" cy="3962400"/>
            <a:chOff x="1056" y="816"/>
            <a:chExt cx="3298" cy="2292"/>
          </a:xfrm>
        </p:grpSpPr>
        <p:pic>
          <p:nvPicPr>
            <p:cNvPr id="47114" name="Picture 193" descr="2DIM_test_slv_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816"/>
              <a:ext cx="3056" cy="2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5" name="Text Box 194"/>
            <p:cNvSpPr txBox="1">
              <a:spLocks noChangeArrowheads="1"/>
            </p:cNvSpPr>
            <p:nvPr/>
          </p:nvSpPr>
          <p:spPr bwMode="auto">
            <a:xfrm>
              <a:off x="1278" y="2296"/>
              <a:ext cx="24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8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7116" name="Text Box 195"/>
            <p:cNvSpPr txBox="1">
              <a:spLocks noChangeArrowheads="1"/>
            </p:cNvSpPr>
            <p:nvPr/>
          </p:nvSpPr>
          <p:spPr bwMode="auto">
            <a:xfrm>
              <a:off x="1931" y="1551"/>
              <a:ext cx="24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8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7117" name="Text Box 196"/>
            <p:cNvSpPr txBox="1">
              <a:spLocks noChangeArrowheads="1"/>
            </p:cNvSpPr>
            <p:nvPr/>
          </p:nvSpPr>
          <p:spPr bwMode="auto">
            <a:xfrm>
              <a:off x="1248" y="2136"/>
              <a:ext cx="240" cy="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47118" name="Text Box 197"/>
            <p:cNvSpPr txBox="1">
              <a:spLocks noChangeArrowheads="1"/>
            </p:cNvSpPr>
            <p:nvPr/>
          </p:nvSpPr>
          <p:spPr bwMode="auto">
            <a:xfrm>
              <a:off x="1890" y="1411"/>
              <a:ext cx="240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II</a:t>
              </a:r>
            </a:p>
          </p:txBody>
        </p:sp>
        <p:sp>
          <p:nvSpPr>
            <p:cNvPr id="47119" name="Text Box 198"/>
            <p:cNvSpPr txBox="1">
              <a:spLocks noChangeArrowheads="1"/>
            </p:cNvSpPr>
            <p:nvPr/>
          </p:nvSpPr>
          <p:spPr bwMode="auto">
            <a:xfrm>
              <a:off x="3593" y="1027"/>
              <a:ext cx="240" cy="1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800">
                  <a:solidFill>
                    <a:schemeClr val="accent2"/>
                  </a:solidFill>
                  <a:sym typeface="Wingdings" pitchFamily="2" charset="2"/>
                </a:rPr>
                <a:t></a:t>
              </a:r>
            </a:p>
          </p:txBody>
        </p:sp>
        <p:sp>
          <p:nvSpPr>
            <p:cNvPr id="47120" name="Text Box 199"/>
            <p:cNvSpPr txBox="1">
              <a:spLocks noChangeArrowheads="1"/>
            </p:cNvSpPr>
            <p:nvPr/>
          </p:nvSpPr>
          <p:spPr bwMode="auto">
            <a:xfrm>
              <a:off x="3106" y="912"/>
              <a:ext cx="1248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1pPr>
              <a:lvl2pPr marL="742950" indent="-28575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2pPr>
              <a:lvl3pPr marL="11430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3pPr>
              <a:lvl4pPr marL="16002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4pPr>
              <a:lvl5pPr marL="2057400" indent="-228600" eaLnBrk="0" hangingPunct="0"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000" b="1">
                  <a:solidFill>
                    <a:schemeClr val="tx2"/>
                  </a:solidFill>
                  <a:latin typeface="Bell MT" pitchFamily="18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>
                  <a:solidFill>
                    <a:schemeClr val="accent2"/>
                  </a:solidFill>
                  <a:latin typeface="Arial" charset="0"/>
                </a:rPr>
                <a:t>Insertion</a:t>
              </a:r>
            </a:p>
          </p:txBody>
        </p:sp>
      </p:grpSp>
      <p:sp>
        <p:nvSpPr>
          <p:cNvPr id="47111" name="Text Box 200"/>
          <p:cNvSpPr txBox="1">
            <a:spLocks noChangeArrowheads="1"/>
          </p:cNvSpPr>
          <p:nvPr/>
        </p:nvSpPr>
        <p:spPr bwMode="auto">
          <a:xfrm>
            <a:off x="5029200" y="2057400"/>
            <a:ext cx="3124200" cy="9636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112713" indent="-112713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u="sng">
                <a:latin typeface="Arial" charset="0"/>
              </a:rPr>
              <a:t>DESIRED INSERTION CONDITIONS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	Distance from Earth center 	6,481,000 m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	Inertial velocity  	6600 m/s</a:t>
            </a:r>
          </a:p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	Flight path angle 	1.5 deg</a:t>
            </a:r>
          </a:p>
        </p:txBody>
      </p:sp>
      <p:sp>
        <p:nvSpPr>
          <p:cNvPr id="47112" name="Rectangle 201"/>
          <p:cNvSpPr>
            <a:spLocks noChangeArrowheads="1"/>
          </p:cNvSpPr>
          <p:nvPr/>
        </p:nvSpPr>
        <p:spPr bwMode="auto">
          <a:xfrm>
            <a:off x="1524000" y="5543550"/>
            <a:ext cx="7467600" cy="7048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*** Boost engine cut-off time = 182.455 sec ***</a:t>
            </a:r>
          </a:p>
          <a:p>
            <a:pPr>
              <a:spcBef>
                <a:spcPct val="50000"/>
              </a:spcBef>
            </a:pPr>
            <a:r>
              <a:rPr lang="en-US"/>
              <a:t>     Orbital position dbi = 6.481e+006 m        Inertial speed dvbi = 6600.05 m/s        Flight path angle thtvdx = 1.43257 deg</a:t>
            </a:r>
          </a:p>
          <a:p>
            <a:pPr>
              <a:spcBef>
                <a:spcPct val="50000"/>
              </a:spcBef>
            </a:pPr>
            <a:r>
              <a:rPr lang="en-US"/>
              <a:t>     Position error   ddb = </a:t>
            </a:r>
            <a:r>
              <a:rPr lang="en-US">
                <a:solidFill>
                  <a:srgbClr val="FF3300"/>
                </a:solidFill>
              </a:rPr>
              <a:t>-0.148621</a:t>
            </a:r>
            <a:r>
              <a:rPr lang="en-US"/>
              <a:t> m           Speed error    dvdb = </a:t>
            </a:r>
            <a:r>
              <a:rPr lang="en-US">
                <a:solidFill>
                  <a:srgbClr val="FF3300"/>
                </a:solidFill>
              </a:rPr>
              <a:t>-0.0523475</a:t>
            </a:r>
            <a:r>
              <a:rPr lang="en-US"/>
              <a:t> m/s    Angle error     thtvddbx = </a:t>
            </a:r>
            <a:r>
              <a:rPr lang="en-US">
                <a:solidFill>
                  <a:srgbClr val="FF3300"/>
                </a:solidFill>
              </a:rPr>
              <a:t>0.0674341</a:t>
            </a:r>
            <a:r>
              <a:rPr lang="en-US"/>
              <a:t> deg</a:t>
            </a:r>
          </a:p>
        </p:txBody>
      </p:sp>
      <p:sp>
        <p:nvSpPr>
          <p:cNvPr id="47113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F52F6A66-6304-4B70-9DAA-E7DA81167CCB}" type="slidenum">
              <a:rPr lang="en-US" b="0">
                <a:latin typeface="+mn-lt"/>
              </a:rPr>
              <a:pPr>
                <a:defRPr/>
              </a:pPr>
              <a:t>8</a:t>
            </a:fld>
            <a:endParaRPr lang="en-US" b="0">
              <a:latin typeface="+mn-lt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Booster Flight Phases</a:t>
            </a:r>
          </a:p>
        </p:txBody>
      </p:sp>
      <p:sp>
        <p:nvSpPr>
          <p:cNvPr id="48132" name="Text Box 47"/>
          <p:cNvSpPr txBox="1">
            <a:spLocks noChangeArrowheads="1"/>
          </p:cNvSpPr>
          <p:nvPr/>
        </p:nvSpPr>
        <p:spPr bwMode="auto">
          <a:xfrm>
            <a:off x="100013" y="1403350"/>
            <a:ext cx="1219200" cy="460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>
                <a:latin typeface="Arial" charset="0"/>
                <a:hlinkClick r:id="rId2" action="ppaction://hlinksldjump"/>
              </a:rPr>
              <a:t>Ascent Guidance</a:t>
            </a:r>
            <a:endParaRPr lang="en-US" sz="1200">
              <a:latin typeface="Arial" charset="0"/>
            </a:endParaRPr>
          </a:p>
        </p:txBody>
      </p:sp>
      <p:sp>
        <p:nvSpPr>
          <p:cNvPr id="48133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  <p:sp>
        <p:nvSpPr>
          <p:cNvPr id="48134" name="Text Box 25"/>
          <p:cNvSpPr txBox="1">
            <a:spLocks noChangeArrowheads="1"/>
          </p:cNvSpPr>
          <p:nvPr/>
        </p:nvSpPr>
        <p:spPr bwMode="auto">
          <a:xfrm>
            <a:off x="7224713" y="1552575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Insertion</a:t>
            </a:r>
          </a:p>
        </p:txBody>
      </p:sp>
      <p:sp>
        <p:nvSpPr>
          <p:cNvPr id="48135" name="Text Box 3"/>
          <p:cNvSpPr txBox="1">
            <a:spLocks noChangeArrowheads="1"/>
          </p:cNvSpPr>
          <p:nvPr/>
        </p:nvSpPr>
        <p:spPr bwMode="auto">
          <a:xfrm>
            <a:off x="3505200" y="3246438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pic>
        <p:nvPicPr>
          <p:cNvPr id="48136" name="Picture 17" descr="2DIM_test_slv_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17638"/>
            <a:ext cx="635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Text Box 20"/>
          <p:cNvSpPr txBox="1">
            <a:spLocks noChangeArrowheads="1"/>
          </p:cNvSpPr>
          <p:nvPr/>
        </p:nvSpPr>
        <p:spPr bwMode="auto">
          <a:xfrm>
            <a:off x="4183063" y="289560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48138" name="Text Box 21"/>
          <p:cNvSpPr txBox="1">
            <a:spLocks noChangeArrowheads="1"/>
          </p:cNvSpPr>
          <p:nvPr/>
        </p:nvSpPr>
        <p:spPr bwMode="auto">
          <a:xfrm>
            <a:off x="5464175" y="2201863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4173538" y="26606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48140" name="Text Box 23"/>
          <p:cNvSpPr txBox="1">
            <a:spLocks noChangeArrowheads="1"/>
          </p:cNvSpPr>
          <p:nvPr/>
        </p:nvSpPr>
        <p:spPr bwMode="auto">
          <a:xfrm>
            <a:off x="5494338" y="195897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48141" name="Text Box 24"/>
          <p:cNvSpPr txBox="1">
            <a:spLocks noChangeArrowheads="1"/>
          </p:cNvSpPr>
          <p:nvPr/>
        </p:nvSpPr>
        <p:spPr bwMode="auto">
          <a:xfrm>
            <a:off x="7296150" y="1690688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grpSp>
        <p:nvGrpSpPr>
          <p:cNvPr id="48142" name="Group 32"/>
          <p:cNvGrpSpPr>
            <a:grpSpLocks/>
          </p:cNvGrpSpPr>
          <p:nvPr/>
        </p:nvGrpSpPr>
        <p:grpSpPr bwMode="auto">
          <a:xfrm>
            <a:off x="4294188" y="1314450"/>
            <a:ext cx="304800" cy="381000"/>
            <a:chOff x="2592" y="660"/>
            <a:chExt cx="192" cy="240"/>
          </a:xfrm>
        </p:grpSpPr>
        <p:sp>
          <p:nvSpPr>
            <p:cNvPr id="48161" name="Line 27"/>
            <p:cNvSpPr>
              <a:spLocks noChangeShapeType="1"/>
            </p:cNvSpPr>
            <p:nvPr/>
          </p:nvSpPr>
          <p:spPr bwMode="auto">
            <a:xfrm>
              <a:off x="2592" y="660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8162" name="Line 28"/>
            <p:cNvSpPr>
              <a:spLocks noChangeShapeType="1"/>
            </p:cNvSpPr>
            <p:nvPr/>
          </p:nvSpPr>
          <p:spPr bwMode="auto">
            <a:xfrm>
              <a:off x="2592" y="72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8143" name="Group 33"/>
          <p:cNvGrpSpPr>
            <a:grpSpLocks/>
          </p:cNvGrpSpPr>
          <p:nvPr/>
        </p:nvGrpSpPr>
        <p:grpSpPr bwMode="auto">
          <a:xfrm>
            <a:off x="2674938" y="1338263"/>
            <a:ext cx="304800" cy="381000"/>
            <a:chOff x="1636" y="671"/>
            <a:chExt cx="192" cy="240"/>
          </a:xfrm>
        </p:grpSpPr>
        <p:sp>
          <p:nvSpPr>
            <p:cNvPr id="48159" name="Line 29"/>
            <p:cNvSpPr>
              <a:spLocks noChangeShapeType="1"/>
            </p:cNvSpPr>
            <p:nvPr/>
          </p:nvSpPr>
          <p:spPr bwMode="auto">
            <a:xfrm>
              <a:off x="1825" y="671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8160" name="Line 30"/>
            <p:cNvSpPr>
              <a:spLocks noChangeShapeType="1"/>
            </p:cNvSpPr>
            <p:nvPr/>
          </p:nvSpPr>
          <p:spPr bwMode="auto">
            <a:xfrm flipH="1">
              <a:off x="1636" y="717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8144" name="Text Box 31"/>
          <p:cNvSpPr txBox="1">
            <a:spLocks noChangeArrowheads="1"/>
          </p:cNvSpPr>
          <p:nvPr/>
        </p:nvSpPr>
        <p:spPr bwMode="auto">
          <a:xfrm>
            <a:off x="2819400" y="1295400"/>
            <a:ext cx="152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Pitch Program</a:t>
            </a:r>
          </a:p>
        </p:txBody>
      </p:sp>
      <p:grpSp>
        <p:nvGrpSpPr>
          <p:cNvPr id="48145" name="Group 34"/>
          <p:cNvGrpSpPr>
            <a:grpSpLocks/>
          </p:cNvGrpSpPr>
          <p:nvPr/>
        </p:nvGrpSpPr>
        <p:grpSpPr bwMode="auto">
          <a:xfrm>
            <a:off x="7126288" y="1343025"/>
            <a:ext cx="304800" cy="381000"/>
            <a:chOff x="1636" y="671"/>
            <a:chExt cx="192" cy="240"/>
          </a:xfrm>
        </p:grpSpPr>
        <p:sp>
          <p:nvSpPr>
            <p:cNvPr id="48157" name="Line 35"/>
            <p:cNvSpPr>
              <a:spLocks noChangeShapeType="1"/>
            </p:cNvSpPr>
            <p:nvPr/>
          </p:nvSpPr>
          <p:spPr bwMode="auto">
            <a:xfrm>
              <a:off x="1825" y="671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8158" name="Line 36"/>
            <p:cNvSpPr>
              <a:spLocks noChangeShapeType="1"/>
            </p:cNvSpPr>
            <p:nvPr/>
          </p:nvSpPr>
          <p:spPr bwMode="auto">
            <a:xfrm flipH="1">
              <a:off x="1636" y="717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8146" name="Text Box 37"/>
          <p:cNvSpPr txBox="1">
            <a:spLocks noChangeArrowheads="1"/>
          </p:cNvSpPr>
          <p:nvPr/>
        </p:nvSpPr>
        <p:spPr bwMode="auto">
          <a:xfrm>
            <a:off x="4800600" y="1295400"/>
            <a:ext cx="2209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Ascent Guidance</a:t>
            </a:r>
          </a:p>
        </p:txBody>
      </p:sp>
      <p:grpSp>
        <p:nvGrpSpPr>
          <p:cNvPr id="48147" name="Group 38"/>
          <p:cNvGrpSpPr>
            <a:grpSpLocks/>
          </p:cNvGrpSpPr>
          <p:nvPr/>
        </p:nvGrpSpPr>
        <p:grpSpPr bwMode="auto">
          <a:xfrm>
            <a:off x="2974975" y="1433513"/>
            <a:ext cx="225425" cy="381000"/>
            <a:chOff x="2775" y="3638"/>
            <a:chExt cx="192" cy="240"/>
          </a:xfrm>
        </p:grpSpPr>
        <p:sp>
          <p:nvSpPr>
            <p:cNvPr id="48155" name="Line 39"/>
            <p:cNvSpPr>
              <a:spLocks noChangeShapeType="1"/>
            </p:cNvSpPr>
            <p:nvPr/>
          </p:nvSpPr>
          <p:spPr bwMode="auto">
            <a:xfrm>
              <a:off x="2775" y="3638"/>
              <a:ext cx="0" cy="24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8156" name="Line 40"/>
            <p:cNvSpPr>
              <a:spLocks noChangeShapeType="1"/>
            </p:cNvSpPr>
            <p:nvPr/>
          </p:nvSpPr>
          <p:spPr bwMode="auto">
            <a:xfrm>
              <a:off x="2775" y="3830"/>
              <a:ext cx="19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48148" name="Text Box 45"/>
          <p:cNvSpPr txBox="1">
            <a:spLocks noChangeArrowheads="1"/>
          </p:cNvSpPr>
          <p:nvPr/>
        </p:nvSpPr>
        <p:spPr bwMode="auto">
          <a:xfrm>
            <a:off x="3124200" y="1608138"/>
            <a:ext cx="1266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Arial" charset="0"/>
              </a:rPr>
              <a:t>Gamma Control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57600" y="1981200"/>
            <a:ext cx="12954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Dynamic pressure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67400" y="1752600"/>
            <a:ext cx="7620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Altitude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2286000"/>
            <a:ext cx="10668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Inertial speed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71800" y="5029200"/>
            <a:ext cx="12954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Angle of attack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43400" y="4267200"/>
            <a:ext cx="12954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Sideslip angle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019800" y="5486400"/>
            <a:ext cx="12954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Flight path angle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59600" y="6553200"/>
            <a:ext cx="1905000" cy="304800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9B80D9D3-901A-47C2-ACAD-F998F3E8DB91}" type="slidenum">
              <a:rPr lang="en-US" b="0">
                <a:latin typeface="+mn-lt"/>
              </a:rPr>
              <a:pPr>
                <a:defRPr/>
              </a:pPr>
              <a:t>9</a:t>
            </a:fld>
            <a:endParaRPr lang="en-US" b="0">
              <a:latin typeface="+mn-lt"/>
            </a:endParaRPr>
          </a:p>
        </p:txBody>
      </p:sp>
      <p:pic>
        <p:nvPicPr>
          <p:cNvPr id="49155" name="Picture 28" descr="2DIM_test_slv_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1423988"/>
            <a:ext cx="63500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Text Box 2"/>
          <p:cNvSpPr txBox="1">
            <a:spLocks noChangeArrowheads="1"/>
          </p:cNvSpPr>
          <p:nvPr/>
        </p:nvSpPr>
        <p:spPr bwMode="auto">
          <a:xfrm>
            <a:off x="7224713" y="1552575"/>
            <a:ext cx="838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>
                <a:solidFill>
                  <a:schemeClr val="tx1"/>
                </a:solidFill>
                <a:latin typeface="Times New Roman" pitchFamily="18" charset="0"/>
              </a:rPr>
              <a:t>Insertion</a:t>
            </a:r>
          </a:p>
        </p:txBody>
      </p:sp>
      <p:sp>
        <p:nvSpPr>
          <p:cNvPr id="49157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2800">
                <a:solidFill>
                  <a:schemeClr val="tx1"/>
                </a:solidFill>
              </a:rPr>
              <a:t>Thrust and Weight Balance</a:t>
            </a:r>
          </a:p>
        </p:txBody>
      </p:sp>
      <p:sp>
        <p:nvSpPr>
          <p:cNvPr id="49158" name="Text Box 4"/>
          <p:cNvSpPr txBox="1">
            <a:spLocks noChangeArrowheads="1"/>
          </p:cNvSpPr>
          <p:nvPr/>
        </p:nvSpPr>
        <p:spPr bwMode="auto">
          <a:xfrm>
            <a:off x="3505200" y="3246438"/>
            <a:ext cx="426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4183063" y="2895600"/>
            <a:ext cx="2286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5464175" y="2201863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49161" name="Text Box 9"/>
          <p:cNvSpPr txBox="1">
            <a:spLocks noChangeArrowheads="1"/>
          </p:cNvSpPr>
          <p:nvPr/>
        </p:nvSpPr>
        <p:spPr bwMode="auto">
          <a:xfrm>
            <a:off x="4173538" y="266065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</a:t>
            </a:r>
          </a:p>
        </p:txBody>
      </p:sp>
      <p:sp>
        <p:nvSpPr>
          <p:cNvPr id="49162" name="Text Box 10"/>
          <p:cNvSpPr txBox="1">
            <a:spLocks noChangeArrowheads="1"/>
          </p:cNvSpPr>
          <p:nvPr/>
        </p:nvSpPr>
        <p:spPr bwMode="auto">
          <a:xfrm>
            <a:off x="5494338" y="195897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  <a:latin typeface="Times New Roman" pitchFamily="18" charset="0"/>
              </a:rPr>
              <a:t>II</a:t>
            </a:r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7296150" y="1690688"/>
            <a:ext cx="2286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1pPr>
            <a:lvl2pPr marL="742950" indent="-28575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2pPr>
            <a:lvl3pPr marL="11430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3pPr>
            <a:lvl4pPr marL="16002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4pPr>
            <a:lvl5pPr marL="2057400" indent="-228600" eaLnBrk="0" hangingPunct="0">
              <a:defRPr sz="1000" b="1">
                <a:solidFill>
                  <a:schemeClr val="tx2"/>
                </a:solidFill>
                <a:latin typeface="Bell MT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2"/>
                </a:solidFill>
                <a:latin typeface="Bell MT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800">
                <a:solidFill>
                  <a:schemeClr val="tx1"/>
                </a:solidFill>
                <a:sym typeface="Wingdings" pitchFamily="2" charset="2"/>
              </a:rPr>
              <a:t></a:t>
            </a:r>
          </a:p>
        </p:txBody>
      </p:sp>
      <p:sp>
        <p:nvSpPr>
          <p:cNvPr id="49164" name="AutoShape 5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1471613" y="7938"/>
            <a:ext cx="485775" cy="409575"/>
          </a:xfrm>
          <a:prstGeom prst="actionButtonReturn">
            <a:avLst/>
          </a:prstGeom>
          <a:solidFill>
            <a:schemeClr val="accent1"/>
          </a:solidFill>
          <a:ln w="63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CH_NICTA_6DOF_NEW">
  <a:themeElements>
    <a:clrScheme name="MASTECH_NICTA_6DOF_NEW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CFFCC"/>
      </a:accent1>
      <a:accent2>
        <a:srgbClr val="006600"/>
      </a:accent2>
      <a:accent3>
        <a:srgbClr val="FFFFFF"/>
      </a:accent3>
      <a:accent4>
        <a:srgbClr val="000000"/>
      </a:accent4>
      <a:accent5>
        <a:srgbClr val="E2FFE2"/>
      </a:accent5>
      <a:accent6>
        <a:srgbClr val="005C00"/>
      </a:accent6>
      <a:hlink>
        <a:srgbClr val="006600"/>
      </a:hlink>
      <a:folHlink>
        <a:srgbClr val="669900"/>
      </a:folHlink>
    </a:clrScheme>
    <a:fontScheme name="MASTECH_NICTA_6DOF_NEW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ASTECH_NICTA_6DOF_NEW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CH_NICTA_6DOF_NEW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0000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00B9"/>
        </a:accent6>
        <a:hlink>
          <a:srgbClr val="990099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CH_NICTA_6DOF_NEW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FFCC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E2FFE2"/>
        </a:accent5>
        <a:accent6>
          <a:srgbClr val="005C00"/>
        </a:accent6>
        <a:hlink>
          <a:srgbClr val="006600"/>
        </a:hlink>
        <a:folHlink>
          <a:srgbClr val="66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4251619</TotalTime>
  <Words>3883</Words>
  <Application>Microsoft Macintosh PowerPoint</Application>
  <PresentationFormat>On-screen Show (4:3)</PresentationFormat>
  <Paragraphs>982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Algerian</vt:lpstr>
      <vt:lpstr>Arial Black</vt:lpstr>
      <vt:lpstr>Arial Narrow</vt:lpstr>
      <vt:lpstr>Bell MT</vt:lpstr>
      <vt:lpstr>Century</vt:lpstr>
      <vt:lpstr>Courier New</vt:lpstr>
      <vt:lpstr>Symbol</vt:lpstr>
      <vt:lpstr>Times New Roman</vt:lpstr>
      <vt:lpstr>Wingdings</vt:lpstr>
      <vt:lpstr>Arial</vt:lpstr>
      <vt:lpstr>MASTECH_NICTA_6DOF_NEW</vt:lpstr>
      <vt:lpstr>Visio</vt:lpstr>
      <vt:lpstr>Equation</vt:lpstr>
      <vt:lpstr>VISIO</vt:lpstr>
      <vt:lpstr>Three Stage Rocket Simulation</vt:lpstr>
      <vt:lpstr>Features of ROCKET6 Simulation</vt:lpstr>
      <vt:lpstr>ROCKET6  Input / Output</vt:lpstr>
      <vt:lpstr>ROCKET6  Modular Architecture  </vt:lpstr>
      <vt:lpstr>Ascent Boost Phase</vt:lpstr>
      <vt:lpstr>Generic Small Launch Vehicle</vt:lpstr>
      <vt:lpstr>Insertion Trajectory</vt:lpstr>
      <vt:lpstr>Booster Flight Phases</vt:lpstr>
      <vt:lpstr>Thrust and Weight Balance</vt:lpstr>
      <vt:lpstr>Aerodynamic Stability Characteristics</vt:lpstr>
      <vt:lpstr>TVC and RCS Control</vt:lpstr>
      <vt:lpstr>Booster Autopilot Phases </vt:lpstr>
      <vt:lpstr>ROCKET6 Module Documentation</vt:lpstr>
      <vt:lpstr>Geocentric and Geodetic Coordinate Systems</vt:lpstr>
      <vt:lpstr>Integrating the Direction Cosine Matrix</vt:lpstr>
      <vt:lpstr>Translational Equations of Motion</vt:lpstr>
      <vt:lpstr>Newton Module</vt:lpstr>
      <vt:lpstr>Attitude Equations of Motion</vt:lpstr>
      <vt:lpstr>Options of the Environment Module</vt:lpstr>
      <vt:lpstr>U.S. Standard Atmosphere 76</vt:lpstr>
      <vt:lpstr>Turbulence </vt:lpstr>
      <vt:lpstr>Dryden’s Turbulence Model</vt:lpstr>
      <vt:lpstr>ROCKET6 Aerodynamic Model</vt:lpstr>
      <vt:lpstr>Booster Thrust Vector Control </vt:lpstr>
      <vt:lpstr>Options of the RCS Module</vt:lpstr>
      <vt:lpstr>RCS Attitude Control</vt:lpstr>
      <vt:lpstr>Schmitt Trigger</vt:lpstr>
      <vt:lpstr>Acceleration Controller</vt:lpstr>
      <vt:lpstr>Ascent Guidance for the 3 Stage Booster</vt:lpstr>
      <vt:lpstr>Linear Tangent Guidance for Insertion</vt:lpstr>
      <vt:lpstr>Flight-Plane Base Triad</vt:lpstr>
      <vt:lpstr>Implementation of the LTG Controller</vt:lpstr>
      <vt:lpstr>Program Flow</vt:lpstr>
      <vt:lpstr>Time-to-Go Calculations</vt:lpstr>
      <vt:lpstr>Motor Input Worksheet</vt:lpstr>
      <vt:lpstr>Ascent Trajectory Planning</vt:lpstr>
      <vt:lpstr>Inertial Navigation System</vt:lpstr>
      <vt:lpstr>Space Stabilized Inertial Navigation System</vt:lpstr>
      <vt:lpstr>Instrument Errors</vt:lpstr>
      <vt:lpstr>NAVSTAR Global Positioning System (GPS)</vt:lpstr>
      <vt:lpstr>GPS Satellite Position</vt:lpstr>
      <vt:lpstr>GPS Satellite Constellation</vt:lpstr>
      <vt:lpstr>The GPS Navigation Problem</vt:lpstr>
      <vt:lpstr>Linearization of GPS Navigation Equation</vt:lpstr>
      <vt:lpstr>Geometric Dilution of Precision Calculations</vt:lpstr>
      <vt:lpstr>GPS User Measurements</vt:lpstr>
      <vt:lpstr>GPS Kalman Filter</vt:lpstr>
      <vt:lpstr>Star Tracking and INS Update Procedure</vt:lpstr>
      <vt:lpstr>Picking the Best Three Stars</vt:lpstr>
      <vt:lpstr>Detector Principle of Operation</vt:lpstr>
      <vt:lpstr>Modeling of Line-of-sight Measurements</vt:lpstr>
      <vt:lpstr>Computing Tilt Updates for the INS</vt:lpstr>
    </vt:vector>
  </TitlesOfParts>
  <Company>Eglin AFB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Trajectory Simulation Tools</dc:title>
  <dc:creator>Peter H Zipfel</dc:creator>
  <cp:lastModifiedBy>Microsoft Office User</cp:lastModifiedBy>
  <cp:revision>534</cp:revision>
  <cp:lastPrinted>2002-02-07T14:07:46Z</cp:lastPrinted>
  <dcterms:created xsi:type="dcterms:W3CDTF">2005-01-27T14:13:25Z</dcterms:created>
  <dcterms:modified xsi:type="dcterms:W3CDTF">2016-04-11T03:00:36Z</dcterms:modified>
</cp:coreProperties>
</file>